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theme/themeOverride7.xml" ContentType="application/vnd.openxmlformats-officedocument.themeOverride+xml"/>
  <Override PartName="/ppt/notesSlides/notesSlide13.xml" ContentType="application/vnd.openxmlformats-officedocument.presentationml.notesSlide+xml"/>
  <Override PartName="/ppt/theme/themeOverride8.xml" ContentType="application/vnd.openxmlformats-officedocument.themeOverride+xml"/>
  <Override PartName="/ppt/notesSlides/notesSlide14.xml" ContentType="application/vnd.openxmlformats-officedocument.presentationml.notesSlide+xml"/>
  <Override PartName="/ppt/theme/themeOverride9.xml" ContentType="application/vnd.openxmlformats-officedocument.themeOverride+xml"/>
  <Override PartName="/ppt/notesSlides/notesSlide15.xml" ContentType="application/vnd.openxmlformats-officedocument.presentationml.notesSlide+xml"/>
  <Override PartName="/ppt/theme/themeOverride10.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408" r:id="rId3"/>
    <p:sldId id="409" r:id="rId4"/>
    <p:sldId id="410" r:id="rId5"/>
    <p:sldId id="411" r:id="rId6"/>
    <p:sldId id="412" r:id="rId7"/>
    <p:sldId id="413" r:id="rId8"/>
    <p:sldId id="414" r:id="rId9"/>
    <p:sldId id="415" r:id="rId10"/>
    <p:sldId id="416" r:id="rId11"/>
    <p:sldId id="417" r:id="rId12"/>
    <p:sldId id="418" r:id="rId13"/>
    <p:sldId id="419" r:id="rId14"/>
    <p:sldId id="407" r:id="rId15"/>
    <p:sldId id="404" r:id="rId16"/>
    <p:sldId id="420" r:id="rId17"/>
    <p:sldId id="421" r:id="rId18"/>
    <p:sldId id="422" r:id="rId19"/>
    <p:sldId id="423" r:id="rId20"/>
    <p:sldId id="424" r:id="rId21"/>
    <p:sldId id="425" r:id="rId22"/>
    <p:sldId id="426" r:id="rId23"/>
    <p:sldId id="266" r:id="rId24"/>
    <p:sldId id="403" r:id="rId25"/>
    <p:sldId id="322" r:id="rId26"/>
    <p:sldId id="395" r:id="rId27"/>
    <p:sldId id="402" r:id="rId28"/>
    <p:sldId id="398" r:id="rId29"/>
    <p:sldId id="399" r:id="rId30"/>
    <p:sldId id="405" r:id="rId31"/>
    <p:sldId id="406" r:id="rId32"/>
    <p:sldId id="401"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Deck" id="{E5E40D48-309D-4B11-B7DF-C755C2FE13F8}">
          <p14:sldIdLst>
            <p14:sldId id="257"/>
            <p14:sldId id="408"/>
            <p14:sldId id="409"/>
            <p14:sldId id="410"/>
            <p14:sldId id="411"/>
            <p14:sldId id="412"/>
            <p14:sldId id="413"/>
            <p14:sldId id="414"/>
            <p14:sldId id="415"/>
            <p14:sldId id="416"/>
            <p14:sldId id="417"/>
            <p14:sldId id="418"/>
            <p14:sldId id="419"/>
            <p14:sldId id="407"/>
            <p14:sldId id="404"/>
            <p14:sldId id="420"/>
            <p14:sldId id="421"/>
            <p14:sldId id="422"/>
            <p14:sldId id="423"/>
            <p14:sldId id="424"/>
            <p14:sldId id="425"/>
            <p14:sldId id="426"/>
            <p14:sldId id="266"/>
            <p14:sldId id="403"/>
            <p14:sldId id="322"/>
            <p14:sldId id="395"/>
            <p14:sldId id="402"/>
            <p14:sldId id="398"/>
            <p14:sldId id="399"/>
            <p14:sldId id="405"/>
            <p14:sldId id="406"/>
            <p14:sldId id="4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a Liaw" initials="J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BEA0"/>
    <a:srgbClr val="FFFF99"/>
    <a:srgbClr val="898989"/>
    <a:srgbClr val="3F80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72" autoAdjust="0"/>
    <p:restoredTop sz="95915" autoAdjust="0"/>
  </p:normalViewPr>
  <p:slideViewPr>
    <p:cSldViewPr snapToGrid="0" snapToObjects="1">
      <p:cViewPr varScale="1">
        <p:scale>
          <a:sx n="103" d="100"/>
          <a:sy n="103" d="100"/>
        </p:scale>
        <p:origin x="176" y="320"/>
      </p:cViewPr>
      <p:guideLst>
        <p:guide orient="horz" pos="2160"/>
        <p:guide pos="2880"/>
      </p:guideLst>
    </p:cSldViewPr>
  </p:slideViewPr>
  <p:outlineViewPr>
    <p:cViewPr>
      <p:scale>
        <a:sx n="33" d="100"/>
        <a:sy n="33" d="100"/>
      </p:scale>
      <p:origin x="0" y="-3312"/>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2D9D89-472B-4811-8BB9-4AA5E8649F87}" type="datetimeFigureOut">
              <a:rPr lang="en-US" smtClean="0"/>
              <a:t>2/28/22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33CD-9378-4537-9476-99074D3D1BB6}" type="slidenum">
              <a:rPr lang="en-US" smtClean="0"/>
              <a:t>‹#›</a:t>
            </a:fld>
            <a:endParaRPr lang="en-US"/>
          </a:p>
        </p:txBody>
      </p:sp>
    </p:spTree>
    <p:extLst>
      <p:ext uri="{BB962C8B-B14F-4D97-AF65-F5344CB8AC3E}">
        <p14:creationId xmlns:p14="http://schemas.microsoft.com/office/powerpoint/2010/main" val="270745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33CD-9378-4537-9476-99074D3D1BB6}" type="slidenum">
              <a:rPr lang="en-US" smtClean="0"/>
              <a:t>1</a:t>
            </a:fld>
            <a:endParaRPr lang="en-US"/>
          </a:p>
        </p:txBody>
      </p:sp>
    </p:spTree>
    <p:extLst>
      <p:ext uri="{BB962C8B-B14F-4D97-AF65-F5344CB8AC3E}">
        <p14:creationId xmlns:p14="http://schemas.microsoft.com/office/powerpoint/2010/main" val="2306836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33CD-9378-4537-9476-99074D3D1BB6}" type="slidenum">
              <a:rPr lang="en-US" smtClean="0"/>
              <a:t>16</a:t>
            </a:fld>
            <a:endParaRPr lang="en-US"/>
          </a:p>
        </p:txBody>
      </p:sp>
    </p:spTree>
    <p:extLst>
      <p:ext uri="{BB962C8B-B14F-4D97-AF65-F5344CB8AC3E}">
        <p14:creationId xmlns:p14="http://schemas.microsoft.com/office/powerpoint/2010/main" val="3051900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33CD-9378-4537-9476-99074D3D1BB6}" type="slidenum">
              <a:rPr lang="en-US" smtClean="0"/>
              <a:t>17</a:t>
            </a:fld>
            <a:endParaRPr lang="en-US"/>
          </a:p>
        </p:txBody>
      </p:sp>
    </p:spTree>
    <p:extLst>
      <p:ext uri="{BB962C8B-B14F-4D97-AF65-F5344CB8AC3E}">
        <p14:creationId xmlns:p14="http://schemas.microsoft.com/office/powerpoint/2010/main" val="567758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33CD-9378-4537-9476-99074D3D1BB6}" type="slidenum">
              <a:rPr lang="en-US" smtClean="0"/>
              <a:t>18</a:t>
            </a:fld>
            <a:endParaRPr lang="en-US"/>
          </a:p>
        </p:txBody>
      </p:sp>
    </p:spTree>
    <p:extLst>
      <p:ext uri="{BB962C8B-B14F-4D97-AF65-F5344CB8AC3E}">
        <p14:creationId xmlns:p14="http://schemas.microsoft.com/office/powerpoint/2010/main" val="520316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33CD-9378-4537-9476-99074D3D1BB6}" type="slidenum">
              <a:rPr lang="en-US" smtClean="0"/>
              <a:t>19</a:t>
            </a:fld>
            <a:endParaRPr lang="en-US"/>
          </a:p>
        </p:txBody>
      </p:sp>
    </p:spTree>
    <p:extLst>
      <p:ext uri="{BB962C8B-B14F-4D97-AF65-F5344CB8AC3E}">
        <p14:creationId xmlns:p14="http://schemas.microsoft.com/office/powerpoint/2010/main" val="3157166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33CD-9378-4537-9476-99074D3D1BB6}" type="slidenum">
              <a:rPr lang="en-US" smtClean="0"/>
              <a:t>20</a:t>
            </a:fld>
            <a:endParaRPr lang="en-US"/>
          </a:p>
        </p:txBody>
      </p:sp>
    </p:spTree>
    <p:extLst>
      <p:ext uri="{BB962C8B-B14F-4D97-AF65-F5344CB8AC3E}">
        <p14:creationId xmlns:p14="http://schemas.microsoft.com/office/powerpoint/2010/main" val="2155328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33CD-9378-4537-9476-99074D3D1BB6}" type="slidenum">
              <a:rPr lang="en-US" smtClean="0"/>
              <a:t>21</a:t>
            </a:fld>
            <a:endParaRPr lang="en-US"/>
          </a:p>
        </p:txBody>
      </p:sp>
    </p:spTree>
    <p:extLst>
      <p:ext uri="{BB962C8B-B14F-4D97-AF65-F5344CB8AC3E}">
        <p14:creationId xmlns:p14="http://schemas.microsoft.com/office/powerpoint/2010/main" val="229066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33CD-9378-4537-9476-99074D3D1BB6}" type="slidenum">
              <a:rPr lang="en-US" smtClean="0"/>
              <a:t>22</a:t>
            </a:fld>
            <a:endParaRPr lang="en-US"/>
          </a:p>
        </p:txBody>
      </p:sp>
    </p:spTree>
    <p:extLst>
      <p:ext uri="{BB962C8B-B14F-4D97-AF65-F5344CB8AC3E}">
        <p14:creationId xmlns:p14="http://schemas.microsoft.com/office/powerpoint/2010/main" val="4210487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olidFill>
                <a:srgbClr val="FF0000"/>
              </a:solidFill>
            </a:endParaRPr>
          </a:p>
        </p:txBody>
      </p:sp>
      <p:sp>
        <p:nvSpPr>
          <p:cNvPr id="4" name="Slide Number Placeholder 3"/>
          <p:cNvSpPr>
            <a:spLocks noGrp="1"/>
          </p:cNvSpPr>
          <p:nvPr>
            <p:ph type="sldNum" sz="quarter" idx="10"/>
          </p:nvPr>
        </p:nvSpPr>
        <p:spPr/>
        <p:txBody>
          <a:bodyPr/>
          <a:lstStyle/>
          <a:p>
            <a:fld id="{0F042BE6-D9A7-4B91-BB84-CA1B7D6CC87B}" type="slidenum">
              <a:rPr lang="en-US" smtClean="0"/>
              <a:t>23</a:t>
            </a:fld>
            <a:endParaRPr lang="en-US" dirty="0"/>
          </a:p>
        </p:txBody>
      </p:sp>
    </p:spTree>
    <p:extLst>
      <p:ext uri="{BB962C8B-B14F-4D97-AF65-F5344CB8AC3E}">
        <p14:creationId xmlns:p14="http://schemas.microsoft.com/office/powerpoint/2010/main" val="3002559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SAGE recently bought Intacct</a:t>
            </a:r>
          </a:p>
          <a:p>
            <a:endParaRPr lang="en-US" baseline="0" dirty="0"/>
          </a:p>
          <a:p>
            <a:r>
              <a:rPr lang="en-US" baseline="0" dirty="0">
                <a:solidFill>
                  <a:srgbClr val="FF0000"/>
                </a:solidFill>
              </a:rPr>
              <a:t>Currently at Kiwi:</a:t>
            </a:r>
          </a:p>
          <a:p>
            <a:endParaRPr lang="en-US" baseline="0" dirty="0">
              <a:solidFill>
                <a:srgbClr val="FF0000"/>
              </a:solidFill>
            </a:endParaRPr>
          </a:p>
          <a:p>
            <a:r>
              <a:rPr lang="en-US" baseline="0" dirty="0">
                <a:solidFill>
                  <a:srgbClr val="FF0000"/>
                </a:solidFill>
              </a:rPr>
              <a:t>QBO</a:t>
            </a:r>
          </a:p>
          <a:p>
            <a:r>
              <a:rPr lang="en-US" baseline="0" dirty="0">
                <a:solidFill>
                  <a:srgbClr val="FF0000"/>
                </a:solidFill>
              </a:rPr>
              <a:t>QBE/QBD</a:t>
            </a:r>
          </a:p>
          <a:p>
            <a:r>
              <a:rPr lang="en-US" baseline="0" dirty="0" err="1">
                <a:solidFill>
                  <a:srgbClr val="FF0000"/>
                </a:solidFill>
              </a:rPr>
              <a:t>Xero</a:t>
            </a:r>
            <a:r>
              <a:rPr lang="en-US" baseline="0" dirty="0">
                <a:solidFill>
                  <a:srgbClr val="FF0000"/>
                </a:solidFill>
              </a:rPr>
              <a:t> – 2 or 3 clients</a:t>
            </a:r>
          </a:p>
          <a:p>
            <a:r>
              <a:rPr lang="en-US" baseline="0" dirty="0">
                <a:solidFill>
                  <a:srgbClr val="FF0000"/>
                </a:solidFill>
              </a:rPr>
              <a:t>Intacct – 3</a:t>
            </a:r>
          </a:p>
          <a:p>
            <a:r>
              <a:rPr lang="en-US" baseline="0" dirty="0">
                <a:solidFill>
                  <a:srgbClr val="FF0000"/>
                </a:solidFill>
              </a:rPr>
              <a:t>FE</a:t>
            </a:r>
          </a:p>
          <a:p>
            <a:r>
              <a:rPr lang="en-US" baseline="0" dirty="0" err="1">
                <a:solidFill>
                  <a:srgbClr val="FF0000"/>
                </a:solidFill>
              </a:rPr>
              <a:t>FundEZ</a:t>
            </a:r>
            <a:endParaRPr lang="en-US" baseline="0" dirty="0">
              <a:solidFill>
                <a:srgbClr val="FF0000"/>
              </a:solidFill>
            </a:endParaRPr>
          </a:p>
        </p:txBody>
      </p:sp>
      <p:sp>
        <p:nvSpPr>
          <p:cNvPr id="4" name="Slide Number Placeholder 3"/>
          <p:cNvSpPr>
            <a:spLocks noGrp="1"/>
          </p:cNvSpPr>
          <p:nvPr>
            <p:ph type="sldNum" sz="quarter" idx="10"/>
          </p:nvPr>
        </p:nvSpPr>
        <p:spPr/>
        <p:txBody>
          <a:bodyPr/>
          <a:lstStyle/>
          <a:p>
            <a:fld id="{0F042BE6-D9A7-4B91-BB84-CA1B7D6CC87B}" type="slidenum">
              <a:rPr lang="en-US" smtClean="0"/>
              <a:t>24</a:t>
            </a:fld>
            <a:endParaRPr lang="en-US" dirty="0"/>
          </a:p>
        </p:txBody>
      </p:sp>
    </p:spTree>
    <p:extLst>
      <p:ext uri="{BB962C8B-B14F-4D97-AF65-F5344CB8AC3E}">
        <p14:creationId xmlns:p14="http://schemas.microsoft.com/office/powerpoint/2010/main" val="132135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API integrations</a:t>
            </a:r>
          </a:p>
        </p:txBody>
      </p:sp>
      <p:sp>
        <p:nvSpPr>
          <p:cNvPr id="4" name="Slide Number Placeholder 3"/>
          <p:cNvSpPr>
            <a:spLocks noGrp="1"/>
          </p:cNvSpPr>
          <p:nvPr>
            <p:ph type="sldNum" sz="quarter" idx="10"/>
          </p:nvPr>
        </p:nvSpPr>
        <p:spPr/>
        <p:txBody>
          <a:bodyPr/>
          <a:lstStyle/>
          <a:p>
            <a:fld id="{F07333CD-9378-4537-9476-99074D3D1BB6}" type="slidenum">
              <a:rPr lang="en-US" smtClean="0"/>
              <a:t>25</a:t>
            </a:fld>
            <a:endParaRPr lang="en-US"/>
          </a:p>
        </p:txBody>
      </p:sp>
    </p:spTree>
    <p:extLst>
      <p:ext uri="{BB962C8B-B14F-4D97-AF65-F5344CB8AC3E}">
        <p14:creationId xmlns:p14="http://schemas.microsoft.com/office/powerpoint/2010/main" val="485912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33CD-9378-4537-9476-99074D3D1BB6}" type="slidenum">
              <a:rPr lang="en-US" smtClean="0"/>
              <a:t>8</a:t>
            </a:fld>
            <a:endParaRPr lang="en-US"/>
          </a:p>
        </p:txBody>
      </p:sp>
    </p:spTree>
    <p:extLst>
      <p:ext uri="{BB962C8B-B14F-4D97-AF65-F5344CB8AC3E}">
        <p14:creationId xmlns:p14="http://schemas.microsoft.com/office/powerpoint/2010/main" val="2014154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a PtoP conversation with Aaron Harris (Sage CTO) and he confirmed on Sage Intacct is strongly investing and developing the blockchain technology as a module allowing other vendors to do direct API in future</a:t>
            </a:r>
          </a:p>
        </p:txBody>
      </p:sp>
      <p:sp>
        <p:nvSpPr>
          <p:cNvPr id="4" name="Slide Number Placeholder 3"/>
          <p:cNvSpPr>
            <a:spLocks noGrp="1"/>
          </p:cNvSpPr>
          <p:nvPr>
            <p:ph type="sldNum" sz="quarter" idx="10"/>
          </p:nvPr>
        </p:nvSpPr>
        <p:spPr/>
        <p:txBody>
          <a:bodyPr/>
          <a:lstStyle/>
          <a:p>
            <a:fld id="{F07333CD-9378-4537-9476-99074D3D1BB6}" type="slidenum">
              <a:rPr lang="en-US" smtClean="0"/>
              <a:t>30</a:t>
            </a:fld>
            <a:endParaRPr lang="en-US" dirty="0"/>
          </a:p>
        </p:txBody>
      </p:sp>
    </p:spTree>
    <p:extLst>
      <p:ext uri="{BB962C8B-B14F-4D97-AF65-F5344CB8AC3E}">
        <p14:creationId xmlns:p14="http://schemas.microsoft.com/office/powerpoint/2010/main" val="2306836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contracts</a:t>
            </a:r>
          </a:p>
          <a:p>
            <a:r>
              <a:rPr lang="en-US" dirty="0"/>
              <a:t>Self-automated and extremely secure software that can facilitate, verify, and process contracts without a governing authority. Smart contracts make it faster, easier, and cheaper to create agreements between multiple parties. Companies like Share&amp;Charge, Propy, and Fizzy AXA already use smart contracts to automate payment processes, facilitate international property purchases, and process insurance claims.</a:t>
            </a:r>
          </a:p>
          <a:p>
            <a:endParaRPr lang="en-US" dirty="0"/>
          </a:p>
          <a:p>
            <a:r>
              <a:rPr lang="en-US" dirty="0"/>
              <a:t>Payment and money transfers</a:t>
            </a:r>
          </a:p>
          <a:p>
            <a:r>
              <a:rPr lang="en-US" dirty="0"/>
              <a:t>Blockchain can also safely and securely facilitate cross-border payments in real time. At present, more than 1000 financial institutions including big names like Santander and Royal Bank of Canada, use Ripple’s blockchain technology to send and receive money.</a:t>
            </a:r>
          </a:p>
          <a:p>
            <a:endParaRPr lang="en-US" dirty="0"/>
          </a:p>
          <a:p>
            <a:r>
              <a:rPr lang="en-US" dirty="0"/>
              <a:t>Distributed cloud storage</a:t>
            </a:r>
          </a:p>
          <a:p>
            <a:r>
              <a:rPr lang="en-US" dirty="0"/>
              <a:t>Since it’s impossible to corrupt or change data once entered, blockchain could also enhance the security of cloud storage. Similar to cloud-based accounting software, multiple users can access the information from online portals. However, unlike the cloud, users would need a unique key to access the data, offering customers higher levels of privacy and reliability as well as lower costs than current cloud systems. Storj is one company currently offering this service.</a:t>
            </a:r>
          </a:p>
        </p:txBody>
      </p:sp>
      <p:sp>
        <p:nvSpPr>
          <p:cNvPr id="4" name="Slide Number Placeholder 3"/>
          <p:cNvSpPr>
            <a:spLocks noGrp="1"/>
          </p:cNvSpPr>
          <p:nvPr>
            <p:ph type="sldNum" sz="quarter" idx="5"/>
          </p:nvPr>
        </p:nvSpPr>
        <p:spPr/>
        <p:txBody>
          <a:bodyPr/>
          <a:lstStyle/>
          <a:p>
            <a:fld id="{F07333CD-9378-4537-9476-99074D3D1BB6}" type="slidenum">
              <a:rPr lang="en-US" smtClean="0"/>
              <a:t>31</a:t>
            </a:fld>
            <a:endParaRPr lang="en-US" dirty="0"/>
          </a:p>
        </p:txBody>
      </p:sp>
    </p:spTree>
    <p:extLst>
      <p:ext uri="{BB962C8B-B14F-4D97-AF65-F5344CB8AC3E}">
        <p14:creationId xmlns:p14="http://schemas.microsoft.com/office/powerpoint/2010/main" val="2081274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33CD-9378-4537-9476-99074D3D1BB6}" type="slidenum">
              <a:rPr lang="en-US" smtClean="0"/>
              <a:t>32</a:t>
            </a:fld>
            <a:endParaRPr lang="en-US"/>
          </a:p>
        </p:txBody>
      </p:sp>
    </p:spTree>
    <p:extLst>
      <p:ext uri="{BB962C8B-B14F-4D97-AF65-F5344CB8AC3E}">
        <p14:creationId xmlns:p14="http://schemas.microsoft.com/office/powerpoint/2010/main" val="208127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33CD-9378-4537-9476-99074D3D1BB6}" type="slidenum">
              <a:rPr lang="en-US" smtClean="0"/>
              <a:t>9</a:t>
            </a:fld>
            <a:endParaRPr lang="en-US"/>
          </a:p>
        </p:txBody>
      </p:sp>
    </p:spTree>
    <p:extLst>
      <p:ext uri="{BB962C8B-B14F-4D97-AF65-F5344CB8AC3E}">
        <p14:creationId xmlns:p14="http://schemas.microsoft.com/office/powerpoint/2010/main" val="38823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33CD-9378-4537-9476-99074D3D1BB6}" type="slidenum">
              <a:rPr lang="en-US" smtClean="0"/>
              <a:t>10</a:t>
            </a:fld>
            <a:endParaRPr lang="en-US"/>
          </a:p>
        </p:txBody>
      </p:sp>
    </p:spTree>
    <p:extLst>
      <p:ext uri="{BB962C8B-B14F-4D97-AF65-F5344CB8AC3E}">
        <p14:creationId xmlns:p14="http://schemas.microsoft.com/office/powerpoint/2010/main" val="1483945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33CD-9378-4537-9476-99074D3D1BB6}" type="slidenum">
              <a:rPr lang="en-US" smtClean="0"/>
              <a:t>11</a:t>
            </a:fld>
            <a:endParaRPr lang="en-US"/>
          </a:p>
        </p:txBody>
      </p:sp>
    </p:spTree>
    <p:extLst>
      <p:ext uri="{BB962C8B-B14F-4D97-AF65-F5344CB8AC3E}">
        <p14:creationId xmlns:p14="http://schemas.microsoft.com/office/powerpoint/2010/main" val="176128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33CD-9378-4537-9476-99074D3D1BB6}" type="slidenum">
              <a:rPr lang="en-US" smtClean="0"/>
              <a:t>12</a:t>
            </a:fld>
            <a:endParaRPr lang="en-US"/>
          </a:p>
        </p:txBody>
      </p:sp>
    </p:spTree>
    <p:extLst>
      <p:ext uri="{BB962C8B-B14F-4D97-AF65-F5344CB8AC3E}">
        <p14:creationId xmlns:p14="http://schemas.microsoft.com/office/powerpoint/2010/main" val="58207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33CD-9378-4537-9476-99074D3D1BB6}" type="slidenum">
              <a:rPr lang="en-US" smtClean="0"/>
              <a:t>13</a:t>
            </a:fld>
            <a:endParaRPr lang="en-US"/>
          </a:p>
        </p:txBody>
      </p:sp>
    </p:spTree>
    <p:extLst>
      <p:ext uri="{BB962C8B-B14F-4D97-AF65-F5344CB8AC3E}">
        <p14:creationId xmlns:p14="http://schemas.microsoft.com/office/powerpoint/2010/main" val="3141598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33CD-9378-4537-9476-99074D3D1BB6}" type="slidenum">
              <a:rPr lang="en-US" smtClean="0"/>
              <a:t>14</a:t>
            </a:fld>
            <a:endParaRPr lang="en-US"/>
          </a:p>
        </p:txBody>
      </p:sp>
    </p:spTree>
    <p:extLst>
      <p:ext uri="{BB962C8B-B14F-4D97-AF65-F5344CB8AC3E}">
        <p14:creationId xmlns:p14="http://schemas.microsoft.com/office/powerpoint/2010/main" val="2956836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33CD-9378-4537-9476-99074D3D1BB6}" type="slidenum">
              <a:rPr lang="en-US" smtClean="0"/>
              <a:t>15</a:t>
            </a:fld>
            <a:endParaRPr lang="en-US"/>
          </a:p>
        </p:txBody>
      </p:sp>
    </p:spTree>
    <p:extLst>
      <p:ext uri="{BB962C8B-B14F-4D97-AF65-F5344CB8AC3E}">
        <p14:creationId xmlns:p14="http://schemas.microsoft.com/office/powerpoint/2010/main" val="3408813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4FB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1963481"/>
            <a:ext cx="77724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433506"/>
            <a:ext cx="6400800" cy="1752600"/>
          </a:xfrm>
        </p:spPr>
        <p:txBody>
          <a:bodyPr>
            <a:normAutofit/>
          </a:bodyPr>
          <a:lstStyle>
            <a:lvl1pPr marL="0" indent="0" algn="ct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FFFFFF"/>
                </a:solidFill>
              </a:defRPr>
            </a:lvl1pPr>
          </a:lstStyle>
          <a:p>
            <a:fld id="{164ACFCA-D305-9D4D-978F-4B33EBB272BA}" type="datetimeFigureOut">
              <a:rPr lang="en-US" smtClean="0"/>
              <a:pPr/>
              <a:t>2/28/22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C02047A-8B40-E143-9A2F-76623EE01ED0}" type="slidenum">
              <a:rPr lang="en-US" smtClean="0"/>
              <a:pPr/>
              <a:t>‹#›</a:t>
            </a:fld>
            <a:endParaRPr lang="en-US" dirty="0"/>
          </a:p>
        </p:txBody>
      </p:sp>
      <p:pic>
        <p:nvPicPr>
          <p:cNvPr id="9" name="Picture 8" descr="letter-head--whit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53556" y="218267"/>
            <a:ext cx="4599288" cy="1374438"/>
          </a:xfrm>
          <a:prstGeom prst="rect">
            <a:avLst/>
          </a:prstGeom>
        </p:spPr>
      </p:pic>
    </p:spTree>
    <p:extLst>
      <p:ext uri="{BB962C8B-B14F-4D97-AF65-F5344CB8AC3E}">
        <p14:creationId xmlns:p14="http://schemas.microsoft.com/office/powerpoint/2010/main" val="2964182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C02047A-8B40-E143-9A2F-76623EE01ED0}" type="slidenum">
              <a:rPr lang="en-US" smtClean="0"/>
              <a:t>‹#›</a:t>
            </a:fld>
            <a:endParaRPr lang="en-US"/>
          </a:p>
        </p:txBody>
      </p:sp>
    </p:spTree>
    <p:extLst>
      <p:ext uri="{BB962C8B-B14F-4D97-AF65-F5344CB8AC3E}">
        <p14:creationId xmlns:p14="http://schemas.microsoft.com/office/powerpoint/2010/main" val="3271356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4FB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6C02047A-8B40-E143-9A2F-76623EE01ED0}" type="slidenum">
              <a:rPr lang="en-US" smtClean="0"/>
              <a:t>‹#›</a:t>
            </a:fld>
            <a:endParaRPr lang="en-US"/>
          </a:p>
        </p:txBody>
      </p:sp>
    </p:spTree>
    <p:extLst>
      <p:ext uri="{BB962C8B-B14F-4D97-AF65-F5344CB8AC3E}">
        <p14:creationId xmlns:p14="http://schemas.microsoft.com/office/powerpoint/2010/main" val="3564766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C02047A-8B40-E143-9A2F-76623EE01ED0}" type="slidenum">
              <a:rPr lang="en-US" smtClean="0"/>
              <a:t>‹#›</a:t>
            </a:fld>
            <a:endParaRPr lang="en-US"/>
          </a:p>
        </p:txBody>
      </p:sp>
    </p:spTree>
    <p:extLst>
      <p:ext uri="{BB962C8B-B14F-4D97-AF65-F5344CB8AC3E}">
        <p14:creationId xmlns:p14="http://schemas.microsoft.com/office/powerpoint/2010/main" val="433307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6C02047A-8B40-E143-9A2F-76623EE01ED0}" type="slidenum">
              <a:rPr lang="en-US" smtClean="0"/>
              <a:t>‹#›</a:t>
            </a:fld>
            <a:endParaRPr lang="en-US"/>
          </a:p>
        </p:txBody>
      </p:sp>
    </p:spTree>
    <p:extLst>
      <p:ext uri="{BB962C8B-B14F-4D97-AF65-F5344CB8AC3E}">
        <p14:creationId xmlns:p14="http://schemas.microsoft.com/office/powerpoint/2010/main" val="112847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C02047A-8B40-E143-9A2F-76623EE01ED0}" type="slidenum">
              <a:rPr lang="en-US" smtClean="0"/>
              <a:t>‹#›</a:t>
            </a:fld>
            <a:endParaRPr lang="en-US"/>
          </a:p>
        </p:txBody>
      </p:sp>
    </p:spTree>
    <p:extLst>
      <p:ext uri="{BB962C8B-B14F-4D97-AF65-F5344CB8AC3E}">
        <p14:creationId xmlns:p14="http://schemas.microsoft.com/office/powerpoint/2010/main" val="119713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C02047A-8B40-E143-9A2F-76623EE01ED0}" type="slidenum">
              <a:rPr lang="en-US" smtClean="0"/>
              <a:t>‹#›</a:t>
            </a:fld>
            <a:endParaRPr lang="en-US"/>
          </a:p>
        </p:txBody>
      </p:sp>
    </p:spTree>
    <p:extLst>
      <p:ext uri="{BB962C8B-B14F-4D97-AF65-F5344CB8AC3E}">
        <p14:creationId xmlns:p14="http://schemas.microsoft.com/office/powerpoint/2010/main" val="2103687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ird-kiwi-partners-250px.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57200" y="6126163"/>
            <a:ext cx="2425232" cy="628298"/>
          </a:xfrm>
          <a:prstGeom prst="rect">
            <a:avLst/>
          </a:prstGeom>
        </p:spPr>
      </p:pic>
      <p:sp>
        <p:nvSpPr>
          <p:cNvPr id="7" name="Rectangle 6"/>
          <p:cNvSpPr/>
          <p:nvPr userDrawn="1"/>
        </p:nvSpPr>
        <p:spPr>
          <a:xfrm>
            <a:off x="0" y="0"/>
            <a:ext cx="9144000" cy="1417638"/>
          </a:xfrm>
          <a:prstGeom prst="rect">
            <a:avLst/>
          </a:prstGeom>
          <a:solidFill>
            <a:srgbClr val="4FB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136313"/>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defRPr>
            </a:lvl1pPr>
          </a:lstStyle>
          <a:p>
            <a:fld id="{6C02047A-8B40-E143-9A2F-76623EE01ED0}" type="slidenum">
              <a:rPr lang="en-US" smtClean="0"/>
              <a:pPr/>
              <a:t>‹#›</a:t>
            </a:fld>
            <a:endParaRPr lang="en-US" dirty="0"/>
          </a:p>
        </p:txBody>
      </p:sp>
    </p:spTree>
    <p:extLst>
      <p:ext uri="{BB962C8B-B14F-4D97-AF65-F5344CB8AC3E}">
        <p14:creationId xmlns:p14="http://schemas.microsoft.com/office/powerpoint/2010/main" val="2531137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7F7F7F"/>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7F7F7F"/>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7F7F7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7F7F7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7F7F7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hyperlink" Target="https://mail.jacksonng.org/minimum-viable-wallet-1"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nd/3.0/" TargetMode="External"/><Relationship Id="rId5" Type="http://schemas.openxmlformats.org/officeDocument/2006/relationships/hyperlink" Target="http://www.news.uct.ac.za/article/-2017-12-05-bitcoin-is-a-highly-speculative-investment-why-caution-is-required" TargetMode="Externa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p:spPr>
        <p:txBody>
          <a:bodyPr>
            <a:normAutofit/>
          </a:bodyPr>
          <a:lstStyle/>
          <a:p>
            <a:r>
              <a:rPr lang="en-US" b="1" dirty="0"/>
              <a:t>Objectives</a:t>
            </a:r>
          </a:p>
        </p:txBody>
      </p:sp>
      <p:pic>
        <p:nvPicPr>
          <p:cNvPr id="8" name="Picture 7" descr="A magnifying glass on a yellow surface&#10;&#10;Description automatically generated with medium confidence">
            <a:extLst>
              <a:ext uri="{FF2B5EF4-FFF2-40B4-BE49-F238E27FC236}">
                <a16:creationId xmlns:a16="http://schemas.microsoft.com/office/drawing/2014/main" id="{5851B158-6A10-E546-BE2B-880953011405}"/>
              </a:ext>
            </a:extLst>
          </p:cNvPr>
          <p:cNvPicPr>
            <a:picLocks noChangeAspect="1"/>
          </p:cNvPicPr>
          <p:nvPr/>
        </p:nvPicPr>
        <p:blipFill>
          <a:blip r:embed="rId4"/>
          <a:stretch>
            <a:fillRect/>
          </a:stretch>
        </p:blipFill>
        <p:spPr>
          <a:xfrm>
            <a:off x="838200" y="1739899"/>
            <a:ext cx="7992978" cy="3615871"/>
          </a:xfrm>
          <a:prstGeom prst="rect">
            <a:avLst/>
          </a:prstGeom>
        </p:spPr>
      </p:pic>
    </p:spTree>
    <p:extLst>
      <p:ext uri="{BB962C8B-B14F-4D97-AF65-F5344CB8AC3E}">
        <p14:creationId xmlns:p14="http://schemas.microsoft.com/office/powerpoint/2010/main" val="2454635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p:txBody>
          <a:bodyPr>
            <a:normAutofit fontScale="90000"/>
          </a:bodyPr>
          <a:lstStyle/>
          <a:p>
            <a:r>
              <a:rPr lang="en-US" dirty="0"/>
              <a:t>Bitcoin, gold, and the fundamentals of money</a:t>
            </a:r>
          </a:p>
        </p:txBody>
      </p:sp>
      <p:pic>
        <p:nvPicPr>
          <p:cNvPr id="5" name="Picture 4" descr="Graphical user interface, text&#10;&#10;Description automatically generated">
            <a:extLst>
              <a:ext uri="{FF2B5EF4-FFF2-40B4-BE49-F238E27FC236}">
                <a16:creationId xmlns:a16="http://schemas.microsoft.com/office/drawing/2014/main" id="{4777B292-CA7C-414E-91CC-D6CDFCA778F4}"/>
              </a:ext>
            </a:extLst>
          </p:cNvPr>
          <p:cNvPicPr>
            <a:picLocks noChangeAspect="1"/>
          </p:cNvPicPr>
          <p:nvPr/>
        </p:nvPicPr>
        <p:blipFill>
          <a:blip r:embed="rId3"/>
          <a:stretch>
            <a:fillRect/>
          </a:stretch>
        </p:blipFill>
        <p:spPr>
          <a:xfrm>
            <a:off x="657936" y="1568708"/>
            <a:ext cx="8229599" cy="4514204"/>
          </a:xfrm>
          <a:prstGeom prst="rect">
            <a:avLst/>
          </a:prstGeom>
        </p:spPr>
      </p:pic>
    </p:spTree>
    <p:extLst>
      <p:ext uri="{BB962C8B-B14F-4D97-AF65-F5344CB8AC3E}">
        <p14:creationId xmlns:p14="http://schemas.microsoft.com/office/powerpoint/2010/main" val="3511689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a:xfrm>
            <a:off x="457200" y="136312"/>
            <a:ext cx="8229600" cy="1767133"/>
          </a:xfrm>
        </p:spPr>
        <p:txBody>
          <a:bodyPr>
            <a:normAutofit fontScale="90000"/>
          </a:bodyPr>
          <a:lstStyle/>
          <a:p>
            <a:r>
              <a:rPr lang="en-US" dirty="0"/>
              <a:t> Bitcoin and blockchain: Additional characteristics </a:t>
            </a:r>
            <a:br>
              <a:rPr lang="en-US" dirty="0"/>
            </a:br>
            <a:endParaRPr lang="en-US" dirty="0"/>
          </a:p>
        </p:txBody>
      </p:sp>
      <p:sp>
        <p:nvSpPr>
          <p:cNvPr id="3" name="Rectangle 2">
            <a:extLst>
              <a:ext uri="{FF2B5EF4-FFF2-40B4-BE49-F238E27FC236}">
                <a16:creationId xmlns:a16="http://schemas.microsoft.com/office/drawing/2014/main" id="{3076E0F0-9430-ED42-9064-C7FB636BFE4D}"/>
              </a:ext>
            </a:extLst>
          </p:cNvPr>
          <p:cNvSpPr/>
          <p:nvPr/>
        </p:nvSpPr>
        <p:spPr>
          <a:xfrm>
            <a:off x="317241" y="1443841"/>
            <a:ext cx="8546841" cy="4062651"/>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FFFFFF"/>
                </a:solidFill>
                <a:latin typeface="Arial" panose="020B0604020202020204" pitchFamily="34" charset="0"/>
              </a:rPr>
              <a:t>Peer to peer transactions</a:t>
            </a:r>
          </a:p>
          <a:p>
            <a:pPr marL="285750" indent="-285750">
              <a:buFont typeface="Arial" panose="020B0604020202020204" pitchFamily="34" charset="0"/>
              <a:buChar char="•"/>
            </a:pPr>
            <a:r>
              <a:rPr lang="en-US" sz="2400" dirty="0">
                <a:solidFill>
                  <a:srgbClr val="FFFFFF"/>
                </a:solidFill>
                <a:latin typeface="Arial" panose="020B0604020202020204" pitchFamily="34" charset="0"/>
              </a:rPr>
              <a:t>No intermediaries or trusted third parties </a:t>
            </a:r>
          </a:p>
          <a:p>
            <a:pPr marL="285750" indent="-285750">
              <a:buFont typeface="Arial" panose="020B0604020202020204" pitchFamily="34" charset="0"/>
              <a:buChar char="•"/>
            </a:pPr>
            <a:r>
              <a:rPr lang="en-US" sz="2400" dirty="0">
                <a:solidFill>
                  <a:srgbClr val="FFFFFF"/>
                </a:solidFill>
                <a:latin typeface="Arial" panose="020B0604020202020204" pitchFamily="34" charset="0"/>
              </a:rPr>
              <a:t>Public ledger transparency (transactions and ownership can be independently verified)</a:t>
            </a:r>
          </a:p>
          <a:p>
            <a:pPr marL="285750" indent="-285750">
              <a:buFont typeface="Arial" panose="020B0604020202020204" pitchFamily="34" charset="0"/>
              <a:buChar char="•"/>
            </a:pPr>
            <a:r>
              <a:rPr lang="en-US" sz="2400" dirty="0">
                <a:solidFill>
                  <a:srgbClr val="FFFFFF"/>
                </a:solidFill>
                <a:latin typeface="Arial" panose="020B0604020202020204" pitchFamily="34" charset="0"/>
              </a:rPr>
              <a:t>Sets the new standard for immutability (best example in history)</a:t>
            </a:r>
          </a:p>
          <a:p>
            <a:pPr marL="285750" indent="-285750">
              <a:buFont typeface="Arial" panose="020B0604020202020204" pitchFamily="34" charset="0"/>
              <a:buChar char="•"/>
            </a:pPr>
            <a:r>
              <a:rPr lang="en-US" sz="2400" dirty="0">
                <a:solidFill>
                  <a:srgbClr val="FFFFFF"/>
                </a:solidFill>
                <a:latin typeface="Arial" panose="020B0604020202020204" pitchFamily="34" charset="0"/>
              </a:rPr>
              <a:t>Eliminates some types of fraud</a:t>
            </a:r>
          </a:p>
          <a:p>
            <a:pPr marL="285750" indent="-285750">
              <a:buFont typeface="Arial" panose="020B0604020202020204" pitchFamily="34" charset="0"/>
              <a:buChar char="•"/>
            </a:pPr>
            <a:r>
              <a:rPr lang="en-US" sz="2400" dirty="0">
                <a:solidFill>
                  <a:srgbClr val="FFFFFF"/>
                </a:solidFill>
                <a:latin typeface="Arial" panose="020B0604020202020204" pitchFamily="34" charset="0"/>
              </a:rPr>
              <a:t>No more PCI compliance (as required for credit cards)</a:t>
            </a:r>
          </a:p>
          <a:p>
            <a:pPr marL="285750" indent="-285750">
              <a:buFont typeface="Arial" panose="020B0604020202020204" pitchFamily="34" charset="0"/>
              <a:buChar char="•"/>
            </a:pPr>
            <a:r>
              <a:rPr lang="en-US" sz="2400" dirty="0">
                <a:solidFill>
                  <a:srgbClr val="FFFFFF"/>
                </a:solidFill>
                <a:latin typeface="Arial" panose="020B0604020202020204" pitchFamily="34" charset="0"/>
              </a:rPr>
              <a:t>Send a transaction 24/7 without permission to anyone in the world</a:t>
            </a:r>
          </a:p>
          <a:p>
            <a:endParaRPr lang="en-US" dirty="0">
              <a:latin typeface="Arial" panose="020B0604020202020204" pitchFamily="34" charset="0"/>
            </a:endParaRPr>
          </a:p>
        </p:txBody>
      </p:sp>
    </p:spTree>
    <p:extLst>
      <p:ext uri="{BB962C8B-B14F-4D97-AF65-F5344CB8AC3E}">
        <p14:creationId xmlns:p14="http://schemas.microsoft.com/office/powerpoint/2010/main" val="2064496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a:xfrm>
            <a:off x="457200" y="136312"/>
            <a:ext cx="8229600" cy="1767133"/>
          </a:xfrm>
        </p:spPr>
        <p:txBody>
          <a:bodyPr>
            <a:normAutofit fontScale="90000"/>
          </a:bodyPr>
          <a:lstStyle/>
          <a:p>
            <a:r>
              <a:rPr lang="en-US" dirty="0"/>
              <a:t> The distinction of the record versus ownership</a:t>
            </a:r>
            <a:br>
              <a:rPr lang="en-US" dirty="0"/>
            </a:br>
            <a:endParaRPr lang="en-US" dirty="0"/>
          </a:p>
        </p:txBody>
      </p:sp>
      <p:sp>
        <p:nvSpPr>
          <p:cNvPr id="4" name="TextBox 3">
            <a:extLst>
              <a:ext uri="{FF2B5EF4-FFF2-40B4-BE49-F238E27FC236}">
                <a16:creationId xmlns:a16="http://schemas.microsoft.com/office/drawing/2014/main" id="{5559DFF8-8B97-2346-A5CA-49129A7BC01A}"/>
              </a:ext>
            </a:extLst>
          </p:cNvPr>
          <p:cNvSpPr txBox="1"/>
          <p:nvPr/>
        </p:nvSpPr>
        <p:spPr>
          <a:xfrm>
            <a:off x="882068" y="2178341"/>
            <a:ext cx="3592286" cy="3754874"/>
          </a:xfrm>
          <a:prstGeom prst="rect">
            <a:avLst/>
          </a:prstGeom>
          <a:solidFill>
            <a:schemeClr val="bg1"/>
          </a:solidFill>
        </p:spPr>
        <p:txBody>
          <a:bodyPr wrap="square" rtlCol="0">
            <a:spAutoFit/>
          </a:bodyPr>
          <a:lstStyle/>
          <a:p>
            <a:r>
              <a:rPr lang="en-US" sz="2000" b="1" dirty="0"/>
              <a:t>The Record</a:t>
            </a:r>
            <a:br>
              <a:rPr lang="en-US" sz="2000" dirty="0"/>
            </a:br>
            <a:endParaRPr lang="en-US" sz="2000" dirty="0"/>
          </a:p>
          <a:p>
            <a:pPr marL="285750" indent="-285750">
              <a:buFont typeface="Arial" panose="020B0604020202020204" pitchFamily="34" charset="0"/>
              <a:buChar char="•"/>
            </a:pPr>
            <a:r>
              <a:rPr lang="en-US" sz="2000" dirty="0"/>
              <a:t>The blockchain is a ledger representing the transfer of all bitcoin back to the genesis block. This is similar to other cryptocurrencies.</a:t>
            </a:r>
          </a:p>
          <a:p>
            <a:pPr marL="285750" indent="-285750">
              <a:buFont typeface="Arial" panose="020B0604020202020204" pitchFamily="34" charset="0"/>
              <a:buChar char="•"/>
            </a:pPr>
            <a:r>
              <a:rPr lang="en-US" sz="2000" dirty="0"/>
              <a:t>The record of the transfer of ownership is cryptographically secured with the blockchain. </a:t>
            </a:r>
          </a:p>
          <a:p>
            <a:endParaRPr lang="en-US" dirty="0"/>
          </a:p>
        </p:txBody>
      </p:sp>
      <p:sp>
        <p:nvSpPr>
          <p:cNvPr id="5" name="TextBox 4">
            <a:extLst>
              <a:ext uri="{FF2B5EF4-FFF2-40B4-BE49-F238E27FC236}">
                <a16:creationId xmlns:a16="http://schemas.microsoft.com/office/drawing/2014/main" id="{43F52DC9-F93B-804D-819A-733EEA4BDD2D}"/>
              </a:ext>
            </a:extLst>
          </p:cNvPr>
          <p:cNvSpPr txBox="1"/>
          <p:nvPr/>
        </p:nvSpPr>
        <p:spPr>
          <a:xfrm>
            <a:off x="4918364" y="2178341"/>
            <a:ext cx="3768436" cy="3785652"/>
          </a:xfrm>
          <a:prstGeom prst="rect">
            <a:avLst/>
          </a:prstGeom>
          <a:solidFill>
            <a:schemeClr val="bg1"/>
          </a:solidFill>
        </p:spPr>
        <p:txBody>
          <a:bodyPr wrap="square" rtlCol="0">
            <a:spAutoFit/>
          </a:bodyPr>
          <a:lstStyle/>
          <a:p>
            <a:r>
              <a:rPr lang="en-US" sz="2000" b="1" dirty="0"/>
              <a:t>Ownership of Cryptocurrency</a:t>
            </a:r>
            <a:br>
              <a:rPr lang="en-US" sz="2000" dirty="0"/>
            </a:br>
            <a:endParaRPr lang="en-US" sz="2000" dirty="0"/>
          </a:p>
          <a:p>
            <a:pPr marL="285750" indent="-285750">
              <a:buFont typeface="Arial" panose="020B0604020202020204" pitchFamily="34" charset="0"/>
              <a:buChar char="•"/>
            </a:pPr>
            <a:r>
              <a:rPr lang="en-US" sz="2000" dirty="0"/>
              <a:t>The owners (individuals or organizations) still have to secure their cryptocurrency by storing a private key like a digital pen for signing transactions. </a:t>
            </a:r>
          </a:p>
          <a:p>
            <a:pPr marL="285750" indent="-285750">
              <a:buFont typeface="Arial" panose="020B0604020202020204" pitchFamily="34" charset="0"/>
              <a:buChar char="•"/>
            </a:pPr>
            <a:r>
              <a:rPr lang="en-US" sz="2000" dirty="0"/>
              <a:t>This is similar to managing cash, gold, or other assets. Poor management leads to the risk of loss.</a:t>
            </a:r>
          </a:p>
        </p:txBody>
      </p:sp>
    </p:spTree>
    <p:extLst>
      <p:ext uri="{BB962C8B-B14F-4D97-AF65-F5344CB8AC3E}">
        <p14:creationId xmlns:p14="http://schemas.microsoft.com/office/powerpoint/2010/main" val="2422985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a:xfrm>
            <a:off x="457200" y="136312"/>
            <a:ext cx="8229600" cy="1767133"/>
          </a:xfrm>
        </p:spPr>
        <p:txBody>
          <a:bodyPr>
            <a:normAutofit fontScale="90000"/>
          </a:bodyPr>
          <a:lstStyle/>
          <a:p>
            <a:r>
              <a:rPr lang="en-US" dirty="0"/>
              <a:t> Bitcoin characteristics summarized</a:t>
            </a:r>
            <a:br>
              <a:rPr lang="en-US" dirty="0"/>
            </a:br>
            <a:endParaRPr lang="en-US" dirty="0"/>
          </a:p>
        </p:txBody>
      </p:sp>
      <p:pic>
        <p:nvPicPr>
          <p:cNvPr id="6" name="Picture 5" descr="Text, letter&#10;&#10;Description automatically generated">
            <a:extLst>
              <a:ext uri="{FF2B5EF4-FFF2-40B4-BE49-F238E27FC236}">
                <a16:creationId xmlns:a16="http://schemas.microsoft.com/office/drawing/2014/main" id="{507B056B-5182-D542-A0CD-2D369C61D423}"/>
              </a:ext>
            </a:extLst>
          </p:cNvPr>
          <p:cNvPicPr>
            <a:picLocks noChangeAspect="1"/>
          </p:cNvPicPr>
          <p:nvPr/>
        </p:nvPicPr>
        <p:blipFill>
          <a:blip r:embed="rId3"/>
          <a:stretch>
            <a:fillRect/>
          </a:stretch>
        </p:blipFill>
        <p:spPr>
          <a:xfrm>
            <a:off x="850900" y="1689100"/>
            <a:ext cx="7722128" cy="3610688"/>
          </a:xfrm>
          <a:prstGeom prst="rect">
            <a:avLst/>
          </a:prstGeom>
        </p:spPr>
      </p:pic>
    </p:spTree>
    <p:extLst>
      <p:ext uri="{BB962C8B-B14F-4D97-AF65-F5344CB8AC3E}">
        <p14:creationId xmlns:p14="http://schemas.microsoft.com/office/powerpoint/2010/main" val="3414812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p:spPr>
        <p:txBody>
          <a:bodyPr>
            <a:normAutofit/>
          </a:bodyPr>
          <a:lstStyle/>
          <a:p>
            <a:r>
              <a:rPr lang="en-US" b="1" dirty="0"/>
              <a:t>What is Blockchain?</a:t>
            </a:r>
          </a:p>
        </p:txBody>
      </p:sp>
      <p:sp>
        <p:nvSpPr>
          <p:cNvPr id="3" name="Content Placeholder 2">
            <a:extLst>
              <a:ext uri="{FF2B5EF4-FFF2-40B4-BE49-F238E27FC236}">
                <a16:creationId xmlns:a16="http://schemas.microsoft.com/office/drawing/2014/main" id="{0BED92D1-30BD-458F-B48F-6B7BBECA2F87}"/>
              </a:ext>
            </a:extLst>
          </p:cNvPr>
          <p:cNvSpPr>
            <a:spLocks noGrp="1"/>
          </p:cNvSpPr>
          <p:nvPr>
            <p:ph idx="1"/>
          </p:nvPr>
        </p:nvSpPr>
        <p:spPr>
          <a:solidFill>
            <a:schemeClr val="bg1"/>
          </a:solidFill>
        </p:spPr>
        <p:txBody>
          <a:bodyPr>
            <a:normAutofit/>
          </a:bodyPr>
          <a:lstStyle/>
          <a:p>
            <a:r>
              <a:rPr lang="en-US" sz="2200" dirty="0">
                <a:solidFill>
                  <a:schemeClr val="tx1"/>
                </a:solidFill>
              </a:rPr>
              <a:t>A blockchain is a digital ledger created to capture transactions conducted among various parties in a network. It is a peer-to-peer, internet-based distributed ledger which includes all transactions since its creation. All participants (individuals or businesses) using the shared database are "nodes" connected to the blockchain, each maintaining an identical copy of the ledger.</a:t>
            </a:r>
          </a:p>
        </p:txBody>
      </p:sp>
      <p:pic>
        <p:nvPicPr>
          <p:cNvPr id="4" name="Picture 3">
            <a:extLst>
              <a:ext uri="{FF2B5EF4-FFF2-40B4-BE49-F238E27FC236}">
                <a16:creationId xmlns:a16="http://schemas.microsoft.com/office/drawing/2014/main" id="{F0D7E30C-CA60-478A-B0CC-1AB33D4FF740}"/>
              </a:ext>
            </a:extLst>
          </p:cNvPr>
          <p:cNvPicPr>
            <a:picLocks noChangeAspect="1"/>
          </p:cNvPicPr>
          <p:nvPr/>
        </p:nvPicPr>
        <p:blipFill>
          <a:blip r:embed="rId4"/>
          <a:stretch>
            <a:fillRect/>
          </a:stretch>
        </p:blipFill>
        <p:spPr>
          <a:xfrm>
            <a:off x="2173111" y="4161453"/>
            <a:ext cx="4797777" cy="1964710"/>
          </a:xfrm>
          <a:prstGeom prst="rect">
            <a:avLst/>
          </a:prstGeom>
        </p:spPr>
      </p:pic>
    </p:spTree>
    <p:extLst>
      <p:ext uri="{BB962C8B-B14F-4D97-AF65-F5344CB8AC3E}">
        <p14:creationId xmlns:p14="http://schemas.microsoft.com/office/powerpoint/2010/main" val="343059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p:spPr>
        <p:txBody>
          <a:bodyPr>
            <a:normAutofit fontScale="90000"/>
          </a:bodyPr>
          <a:lstStyle/>
          <a:p>
            <a:r>
              <a:rPr lang="en-US" b="1" dirty="0"/>
              <a:t>Blockchain: Core Components of Technology</a:t>
            </a:r>
          </a:p>
        </p:txBody>
      </p:sp>
      <p:sp>
        <p:nvSpPr>
          <p:cNvPr id="3" name="Content Placeholder 2">
            <a:extLst>
              <a:ext uri="{FF2B5EF4-FFF2-40B4-BE49-F238E27FC236}">
                <a16:creationId xmlns:a16="http://schemas.microsoft.com/office/drawing/2014/main" id="{0BED92D1-30BD-458F-B48F-6B7BBECA2F87}"/>
              </a:ext>
            </a:extLst>
          </p:cNvPr>
          <p:cNvSpPr>
            <a:spLocks noGrp="1"/>
          </p:cNvSpPr>
          <p:nvPr>
            <p:ph idx="1"/>
          </p:nvPr>
        </p:nvSpPr>
        <p:spPr>
          <a:solidFill>
            <a:schemeClr val="bg1"/>
          </a:solidFill>
        </p:spPr>
        <p:txBody>
          <a:bodyPr>
            <a:normAutofit fontScale="70000" lnSpcReduction="20000"/>
          </a:bodyPr>
          <a:lstStyle/>
          <a:p>
            <a:pPr marL="0" indent="0">
              <a:buNone/>
            </a:pPr>
            <a:r>
              <a:rPr lang="en-US" dirty="0"/>
              <a:t>                        </a:t>
            </a:r>
            <a:endParaRPr lang="en-US" b="1" dirty="0">
              <a:solidFill>
                <a:schemeClr val="tx1"/>
              </a:solidFill>
            </a:endParaRPr>
          </a:p>
          <a:p>
            <a:pPr fontAlgn="base"/>
            <a:r>
              <a:rPr lang="en-US" sz="3400" b="1" dirty="0">
                <a:solidFill>
                  <a:schemeClr val="tx1"/>
                </a:solidFill>
              </a:rPr>
              <a:t>The ledger</a:t>
            </a:r>
            <a:r>
              <a:rPr lang="en-US" sz="3400" dirty="0">
                <a:solidFill>
                  <a:schemeClr val="tx1"/>
                </a:solidFill>
              </a:rPr>
              <a:t>: </a:t>
            </a:r>
            <a:r>
              <a:rPr lang="en-US" sz="2900" dirty="0">
                <a:solidFill>
                  <a:schemeClr val="tx1"/>
                </a:solidFill>
              </a:rPr>
              <a:t>A blockchain itself is the record of all transactions. </a:t>
            </a:r>
          </a:p>
          <a:p>
            <a:pPr fontAlgn="base"/>
            <a:endParaRPr lang="en-US" sz="3400" dirty="0">
              <a:solidFill>
                <a:schemeClr val="tx1"/>
              </a:solidFill>
            </a:endParaRPr>
          </a:p>
          <a:p>
            <a:pPr fontAlgn="base"/>
            <a:r>
              <a:rPr lang="en-US" sz="3400" b="1" dirty="0">
                <a:solidFill>
                  <a:schemeClr val="tx1"/>
                </a:solidFill>
              </a:rPr>
              <a:t>Peer-to-peer network</a:t>
            </a:r>
            <a:r>
              <a:rPr lang="en-US" sz="3400" dirty="0">
                <a:solidFill>
                  <a:schemeClr val="tx1"/>
                </a:solidFill>
              </a:rPr>
              <a:t>: </a:t>
            </a:r>
            <a:r>
              <a:rPr lang="en-US" sz="2900" dirty="0">
                <a:solidFill>
                  <a:schemeClr val="tx1"/>
                </a:solidFill>
              </a:rPr>
              <a:t>A large number of nodes (computers) connected over the internet in a decentralized fashion. </a:t>
            </a:r>
          </a:p>
          <a:p>
            <a:pPr fontAlgn="base"/>
            <a:endParaRPr lang="en-US" sz="2900" dirty="0">
              <a:solidFill>
                <a:schemeClr val="tx1"/>
              </a:solidFill>
            </a:endParaRPr>
          </a:p>
          <a:p>
            <a:pPr fontAlgn="base"/>
            <a:r>
              <a:rPr lang="en-US" sz="3400" b="1" dirty="0">
                <a:solidFill>
                  <a:schemeClr val="tx1"/>
                </a:solidFill>
              </a:rPr>
              <a:t>Consensus mechanism</a:t>
            </a:r>
            <a:r>
              <a:rPr lang="en-US" sz="3400" dirty="0">
                <a:solidFill>
                  <a:schemeClr val="tx1"/>
                </a:solidFill>
              </a:rPr>
              <a:t>: </a:t>
            </a:r>
            <a:r>
              <a:rPr lang="en-US" sz="2900" dirty="0">
                <a:solidFill>
                  <a:schemeClr val="tx1"/>
                </a:solidFill>
              </a:rPr>
              <a:t>A process using protocols and algorithms so nodes (computers) can agree on the same version (state) of the blockchain without having to know or trust one another. </a:t>
            </a:r>
          </a:p>
          <a:p>
            <a:pPr fontAlgn="base"/>
            <a:endParaRPr lang="en-US" sz="2900" dirty="0">
              <a:solidFill>
                <a:schemeClr val="tx1"/>
              </a:solidFill>
            </a:endParaRPr>
          </a:p>
          <a:p>
            <a:pPr fontAlgn="base"/>
            <a:r>
              <a:rPr lang="en-US" sz="3400" b="1" dirty="0">
                <a:solidFill>
                  <a:schemeClr val="tx1"/>
                </a:solidFill>
              </a:rPr>
              <a:t>Incentive mechanism</a:t>
            </a:r>
            <a:r>
              <a:rPr lang="en-US" sz="3400" dirty="0">
                <a:solidFill>
                  <a:schemeClr val="tx1"/>
                </a:solidFill>
              </a:rPr>
              <a:t>: </a:t>
            </a:r>
            <a:r>
              <a:rPr lang="en-US" sz="2900" dirty="0">
                <a:solidFill>
                  <a:schemeClr val="tx1"/>
                </a:solidFill>
              </a:rPr>
              <a:t>The native currency (bitcoin for example) that incentivizes participation to secure the decentralized network. The issuance of bitcoin is part of the consensus mechanism.</a:t>
            </a:r>
          </a:p>
          <a:p>
            <a:pPr marL="0" indent="0">
              <a:buNone/>
            </a:pPr>
            <a:endParaRPr lang="en-US" dirty="0"/>
          </a:p>
        </p:txBody>
      </p:sp>
    </p:spTree>
    <p:extLst>
      <p:ext uri="{BB962C8B-B14F-4D97-AF65-F5344CB8AC3E}">
        <p14:creationId xmlns:p14="http://schemas.microsoft.com/office/powerpoint/2010/main" val="386916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p:spPr>
        <p:txBody>
          <a:bodyPr>
            <a:normAutofit/>
          </a:bodyPr>
          <a:lstStyle/>
          <a:p>
            <a:r>
              <a:rPr lang="en-US" dirty="0"/>
              <a:t>Core component 1: The ledger</a:t>
            </a:r>
          </a:p>
        </p:txBody>
      </p:sp>
      <p:pic>
        <p:nvPicPr>
          <p:cNvPr id="7" name="Content Placeholder 6" descr="Text, letter&#10;&#10;Description automatically generated">
            <a:extLst>
              <a:ext uri="{FF2B5EF4-FFF2-40B4-BE49-F238E27FC236}">
                <a16:creationId xmlns:a16="http://schemas.microsoft.com/office/drawing/2014/main" id="{717748E8-5196-974B-BA28-15FA41A709E5}"/>
              </a:ext>
            </a:extLst>
          </p:cNvPr>
          <p:cNvPicPr>
            <a:picLocks noGrp="1" noChangeAspect="1"/>
          </p:cNvPicPr>
          <p:nvPr>
            <p:ph idx="1"/>
          </p:nvPr>
        </p:nvPicPr>
        <p:blipFill>
          <a:blip r:embed="rId4"/>
          <a:stretch>
            <a:fillRect/>
          </a:stretch>
        </p:blipFill>
        <p:spPr>
          <a:xfrm>
            <a:off x="1230085" y="1696016"/>
            <a:ext cx="7105623" cy="4144947"/>
          </a:xfrm>
        </p:spPr>
      </p:pic>
    </p:spTree>
    <p:extLst>
      <p:ext uri="{BB962C8B-B14F-4D97-AF65-F5344CB8AC3E}">
        <p14:creationId xmlns:p14="http://schemas.microsoft.com/office/powerpoint/2010/main" val="2112517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p:spPr>
        <p:txBody>
          <a:bodyPr>
            <a:normAutofit fontScale="90000"/>
          </a:bodyPr>
          <a:lstStyle/>
          <a:p>
            <a:r>
              <a:rPr lang="en-US" dirty="0"/>
              <a:t>Core component 2: Peer-to-peer network</a:t>
            </a:r>
          </a:p>
        </p:txBody>
      </p:sp>
      <p:pic>
        <p:nvPicPr>
          <p:cNvPr id="6" name="Content Placeholder 5">
            <a:extLst>
              <a:ext uri="{FF2B5EF4-FFF2-40B4-BE49-F238E27FC236}">
                <a16:creationId xmlns:a16="http://schemas.microsoft.com/office/drawing/2014/main" id="{4AAD7C8A-0558-6D40-9507-365CD5E86185}"/>
              </a:ext>
            </a:extLst>
          </p:cNvPr>
          <p:cNvPicPr>
            <a:picLocks noGrp="1" noChangeAspect="1"/>
          </p:cNvPicPr>
          <p:nvPr>
            <p:ph idx="1"/>
          </p:nvPr>
        </p:nvPicPr>
        <p:blipFill>
          <a:blip r:embed="rId4"/>
          <a:stretch>
            <a:fillRect/>
          </a:stretch>
        </p:blipFill>
        <p:spPr>
          <a:xfrm>
            <a:off x="297414" y="1664655"/>
            <a:ext cx="5038533" cy="2981989"/>
          </a:xfrm>
        </p:spPr>
      </p:pic>
      <p:pic>
        <p:nvPicPr>
          <p:cNvPr id="9" name="Picture 8">
            <a:extLst>
              <a:ext uri="{FF2B5EF4-FFF2-40B4-BE49-F238E27FC236}">
                <a16:creationId xmlns:a16="http://schemas.microsoft.com/office/drawing/2014/main" id="{2728FBA2-FB7E-D646-B091-5AF234E7ECFE}"/>
              </a:ext>
            </a:extLst>
          </p:cNvPr>
          <p:cNvPicPr>
            <a:picLocks noChangeAspect="1"/>
          </p:cNvPicPr>
          <p:nvPr/>
        </p:nvPicPr>
        <p:blipFill>
          <a:blip r:embed="rId5"/>
          <a:stretch>
            <a:fillRect/>
          </a:stretch>
        </p:blipFill>
        <p:spPr>
          <a:xfrm>
            <a:off x="4395237" y="4310242"/>
            <a:ext cx="4451349" cy="2411445"/>
          </a:xfrm>
          <a:prstGeom prst="rect">
            <a:avLst/>
          </a:prstGeom>
        </p:spPr>
      </p:pic>
    </p:spTree>
    <p:extLst>
      <p:ext uri="{BB962C8B-B14F-4D97-AF65-F5344CB8AC3E}">
        <p14:creationId xmlns:p14="http://schemas.microsoft.com/office/powerpoint/2010/main" val="780097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p:spPr>
        <p:txBody>
          <a:bodyPr>
            <a:normAutofit fontScale="90000"/>
          </a:bodyPr>
          <a:lstStyle/>
          <a:p>
            <a:r>
              <a:rPr lang="en-US" dirty="0"/>
              <a:t>Core component 3: Consensus mechanism</a:t>
            </a:r>
          </a:p>
        </p:txBody>
      </p:sp>
      <p:pic>
        <p:nvPicPr>
          <p:cNvPr id="7" name="Content Placeholder 6">
            <a:extLst>
              <a:ext uri="{FF2B5EF4-FFF2-40B4-BE49-F238E27FC236}">
                <a16:creationId xmlns:a16="http://schemas.microsoft.com/office/drawing/2014/main" id="{DBBC188E-2FBE-1348-A877-5425CB1599BB}"/>
              </a:ext>
            </a:extLst>
          </p:cNvPr>
          <p:cNvPicPr>
            <a:picLocks noGrp="1" noChangeAspect="1"/>
          </p:cNvPicPr>
          <p:nvPr>
            <p:ph idx="1"/>
          </p:nvPr>
        </p:nvPicPr>
        <p:blipFill>
          <a:blip r:embed="rId4"/>
          <a:stretch>
            <a:fillRect/>
          </a:stretch>
        </p:blipFill>
        <p:spPr>
          <a:xfrm>
            <a:off x="435168" y="1279313"/>
            <a:ext cx="6413501" cy="2770173"/>
          </a:xfrm>
        </p:spPr>
      </p:pic>
      <p:pic>
        <p:nvPicPr>
          <p:cNvPr id="10" name="Picture 9">
            <a:extLst>
              <a:ext uri="{FF2B5EF4-FFF2-40B4-BE49-F238E27FC236}">
                <a16:creationId xmlns:a16="http://schemas.microsoft.com/office/drawing/2014/main" id="{F26F2496-1E06-334C-A8F9-BD1E7150AA70}"/>
              </a:ext>
            </a:extLst>
          </p:cNvPr>
          <p:cNvPicPr>
            <a:picLocks noChangeAspect="1"/>
          </p:cNvPicPr>
          <p:nvPr/>
        </p:nvPicPr>
        <p:blipFill>
          <a:blip r:embed="rId5"/>
          <a:stretch>
            <a:fillRect/>
          </a:stretch>
        </p:blipFill>
        <p:spPr>
          <a:xfrm>
            <a:off x="2295330" y="4049486"/>
            <a:ext cx="6413502" cy="2672201"/>
          </a:xfrm>
          <a:prstGeom prst="rect">
            <a:avLst/>
          </a:prstGeom>
        </p:spPr>
      </p:pic>
    </p:spTree>
    <p:extLst>
      <p:ext uri="{BB962C8B-B14F-4D97-AF65-F5344CB8AC3E}">
        <p14:creationId xmlns:p14="http://schemas.microsoft.com/office/powerpoint/2010/main" val="2931612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p:spPr>
        <p:txBody>
          <a:bodyPr>
            <a:normAutofit fontScale="90000"/>
          </a:bodyPr>
          <a:lstStyle/>
          <a:p>
            <a:r>
              <a:rPr lang="en-US" dirty="0"/>
              <a:t>Core component 4: Incentive mechanism</a:t>
            </a:r>
          </a:p>
        </p:txBody>
      </p:sp>
      <p:pic>
        <p:nvPicPr>
          <p:cNvPr id="6" name="Content Placeholder 5">
            <a:extLst>
              <a:ext uri="{FF2B5EF4-FFF2-40B4-BE49-F238E27FC236}">
                <a16:creationId xmlns:a16="http://schemas.microsoft.com/office/drawing/2014/main" id="{0693A3C1-D260-744B-AA22-2A5FD76020EC}"/>
              </a:ext>
            </a:extLst>
          </p:cNvPr>
          <p:cNvPicPr>
            <a:picLocks noGrp="1" noChangeAspect="1"/>
          </p:cNvPicPr>
          <p:nvPr>
            <p:ph idx="1"/>
          </p:nvPr>
        </p:nvPicPr>
        <p:blipFill>
          <a:blip r:embed="rId4"/>
          <a:stretch>
            <a:fillRect/>
          </a:stretch>
        </p:blipFill>
        <p:spPr>
          <a:xfrm>
            <a:off x="261257" y="2303251"/>
            <a:ext cx="4482245" cy="2251498"/>
          </a:xfrm>
        </p:spPr>
      </p:pic>
      <p:pic>
        <p:nvPicPr>
          <p:cNvPr id="9" name="Picture 8">
            <a:extLst>
              <a:ext uri="{FF2B5EF4-FFF2-40B4-BE49-F238E27FC236}">
                <a16:creationId xmlns:a16="http://schemas.microsoft.com/office/drawing/2014/main" id="{035F9BBE-595B-4A46-8DB4-ABA4B9192E56}"/>
              </a:ext>
            </a:extLst>
          </p:cNvPr>
          <p:cNvPicPr>
            <a:picLocks noChangeAspect="1"/>
          </p:cNvPicPr>
          <p:nvPr/>
        </p:nvPicPr>
        <p:blipFill>
          <a:blip r:embed="rId5"/>
          <a:stretch>
            <a:fillRect/>
          </a:stretch>
        </p:blipFill>
        <p:spPr>
          <a:xfrm>
            <a:off x="4943660" y="1461293"/>
            <a:ext cx="4200340" cy="2268376"/>
          </a:xfrm>
          <a:prstGeom prst="rect">
            <a:avLst/>
          </a:prstGeom>
        </p:spPr>
      </p:pic>
      <p:pic>
        <p:nvPicPr>
          <p:cNvPr id="12" name="Picture 11">
            <a:extLst>
              <a:ext uri="{FF2B5EF4-FFF2-40B4-BE49-F238E27FC236}">
                <a16:creationId xmlns:a16="http://schemas.microsoft.com/office/drawing/2014/main" id="{E37273F5-31E1-7C4C-B220-EF6A6453CC48}"/>
              </a:ext>
            </a:extLst>
          </p:cNvPr>
          <p:cNvPicPr>
            <a:picLocks noChangeAspect="1"/>
          </p:cNvPicPr>
          <p:nvPr/>
        </p:nvPicPr>
        <p:blipFill>
          <a:blip r:embed="rId6"/>
          <a:stretch>
            <a:fillRect/>
          </a:stretch>
        </p:blipFill>
        <p:spPr>
          <a:xfrm>
            <a:off x="4310743" y="4736729"/>
            <a:ext cx="4102880" cy="1984958"/>
          </a:xfrm>
          <a:prstGeom prst="rect">
            <a:avLst/>
          </a:prstGeom>
        </p:spPr>
      </p:pic>
    </p:spTree>
    <p:extLst>
      <p:ext uri="{BB962C8B-B14F-4D97-AF65-F5344CB8AC3E}">
        <p14:creationId xmlns:p14="http://schemas.microsoft.com/office/powerpoint/2010/main" val="572677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p:txBody>
          <a:bodyPr>
            <a:normAutofit fontScale="90000"/>
          </a:bodyPr>
          <a:lstStyle/>
          <a:p>
            <a:r>
              <a:rPr lang="en-US" dirty="0"/>
              <a:t>Fundamentals of money/currency </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6BCB14C9-06A5-D34E-BAB9-018D4BE23FB1}"/>
              </a:ext>
            </a:extLst>
          </p:cNvPr>
          <p:cNvPicPr>
            <a:picLocks noGrp="1" noChangeAspect="1"/>
          </p:cNvPicPr>
          <p:nvPr>
            <p:ph idx="1"/>
          </p:nvPr>
        </p:nvPicPr>
        <p:blipFill>
          <a:blip r:embed="rId2"/>
          <a:stretch>
            <a:fillRect/>
          </a:stretch>
        </p:blipFill>
        <p:spPr>
          <a:xfrm>
            <a:off x="240326" y="1939389"/>
            <a:ext cx="8663348" cy="3714961"/>
          </a:xfrm>
        </p:spPr>
      </p:pic>
    </p:spTree>
    <p:extLst>
      <p:ext uri="{BB962C8B-B14F-4D97-AF65-F5344CB8AC3E}">
        <p14:creationId xmlns:p14="http://schemas.microsoft.com/office/powerpoint/2010/main" val="3910769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p:spPr>
        <p:txBody>
          <a:bodyPr>
            <a:normAutofit fontScale="90000"/>
          </a:bodyPr>
          <a:lstStyle/>
          <a:p>
            <a:r>
              <a:rPr lang="en-US" dirty="0"/>
              <a:t>Core component 4: Incentive mechanism - POW</a:t>
            </a:r>
          </a:p>
        </p:txBody>
      </p:sp>
      <p:pic>
        <p:nvPicPr>
          <p:cNvPr id="7" name="Content Placeholder 6">
            <a:extLst>
              <a:ext uri="{FF2B5EF4-FFF2-40B4-BE49-F238E27FC236}">
                <a16:creationId xmlns:a16="http://schemas.microsoft.com/office/drawing/2014/main" id="{34675E88-D35F-7248-AE60-66053F30531C}"/>
              </a:ext>
            </a:extLst>
          </p:cNvPr>
          <p:cNvPicPr>
            <a:picLocks noGrp="1" noChangeAspect="1"/>
          </p:cNvPicPr>
          <p:nvPr>
            <p:ph idx="1"/>
          </p:nvPr>
        </p:nvPicPr>
        <p:blipFill>
          <a:blip r:embed="rId4"/>
          <a:stretch>
            <a:fillRect/>
          </a:stretch>
        </p:blipFill>
        <p:spPr>
          <a:xfrm>
            <a:off x="282699" y="1586617"/>
            <a:ext cx="8404101" cy="3684766"/>
          </a:xfrm>
        </p:spPr>
      </p:pic>
    </p:spTree>
    <p:extLst>
      <p:ext uri="{BB962C8B-B14F-4D97-AF65-F5344CB8AC3E}">
        <p14:creationId xmlns:p14="http://schemas.microsoft.com/office/powerpoint/2010/main" val="142375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p:spPr>
        <p:txBody>
          <a:bodyPr>
            <a:normAutofit fontScale="90000"/>
          </a:bodyPr>
          <a:lstStyle/>
          <a:p>
            <a:r>
              <a:rPr lang="en-US" dirty="0"/>
              <a:t>Consensus algorithms: Proof of work versus proof of stake</a:t>
            </a:r>
          </a:p>
        </p:txBody>
      </p:sp>
      <p:pic>
        <p:nvPicPr>
          <p:cNvPr id="6" name="Content Placeholder 5">
            <a:extLst>
              <a:ext uri="{FF2B5EF4-FFF2-40B4-BE49-F238E27FC236}">
                <a16:creationId xmlns:a16="http://schemas.microsoft.com/office/drawing/2014/main" id="{7C4E035B-68B8-0D4F-A99C-A1DF941580F3}"/>
              </a:ext>
            </a:extLst>
          </p:cNvPr>
          <p:cNvPicPr>
            <a:picLocks noGrp="1" noChangeAspect="1"/>
          </p:cNvPicPr>
          <p:nvPr>
            <p:ph idx="1"/>
          </p:nvPr>
        </p:nvPicPr>
        <p:blipFill>
          <a:blip r:embed="rId4"/>
          <a:stretch>
            <a:fillRect/>
          </a:stretch>
        </p:blipFill>
        <p:spPr>
          <a:xfrm>
            <a:off x="1828800" y="1415710"/>
            <a:ext cx="6438122" cy="3799072"/>
          </a:xfrm>
        </p:spPr>
      </p:pic>
      <p:pic>
        <p:nvPicPr>
          <p:cNvPr id="9" name="Picture 8">
            <a:extLst>
              <a:ext uri="{FF2B5EF4-FFF2-40B4-BE49-F238E27FC236}">
                <a16:creationId xmlns:a16="http://schemas.microsoft.com/office/drawing/2014/main" id="{DA9B4306-085A-8E41-951A-1E47D608D92F}"/>
              </a:ext>
            </a:extLst>
          </p:cNvPr>
          <p:cNvPicPr>
            <a:picLocks noChangeAspect="1"/>
          </p:cNvPicPr>
          <p:nvPr/>
        </p:nvPicPr>
        <p:blipFill>
          <a:blip r:embed="rId5"/>
          <a:stretch>
            <a:fillRect/>
          </a:stretch>
        </p:blipFill>
        <p:spPr>
          <a:xfrm>
            <a:off x="1828800" y="5191125"/>
            <a:ext cx="6438122" cy="1564821"/>
          </a:xfrm>
          <a:prstGeom prst="rect">
            <a:avLst/>
          </a:prstGeom>
        </p:spPr>
      </p:pic>
    </p:spTree>
    <p:extLst>
      <p:ext uri="{BB962C8B-B14F-4D97-AF65-F5344CB8AC3E}">
        <p14:creationId xmlns:p14="http://schemas.microsoft.com/office/powerpoint/2010/main" val="3670697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p:spPr>
        <p:txBody>
          <a:bodyPr>
            <a:normAutofit/>
          </a:bodyPr>
          <a:lstStyle/>
          <a:p>
            <a:r>
              <a:rPr lang="en-US" dirty="0"/>
              <a:t>Cryptocurrency wallets</a:t>
            </a:r>
          </a:p>
        </p:txBody>
      </p:sp>
      <p:pic>
        <p:nvPicPr>
          <p:cNvPr id="7" name="Content Placeholder 6">
            <a:extLst>
              <a:ext uri="{FF2B5EF4-FFF2-40B4-BE49-F238E27FC236}">
                <a16:creationId xmlns:a16="http://schemas.microsoft.com/office/drawing/2014/main" id="{36364C9C-CEFB-FC49-A380-EC565DB1B40C}"/>
              </a:ext>
            </a:extLst>
          </p:cNvPr>
          <p:cNvPicPr>
            <a:picLocks noGrp="1" noChangeAspect="1"/>
          </p:cNvPicPr>
          <p:nvPr>
            <p:ph idx="1"/>
          </p:nvPr>
        </p:nvPicPr>
        <p:blipFill>
          <a:blip r:embed="rId4"/>
          <a:stretch>
            <a:fillRect/>
          </a:stretch>
        </p:blipFill>
        <p:spPr>
          <a:xfrm>
            <a:off x="457200" y="1323895"/>
            <a:ext cx="4350864" cy="2747339"/>
          </a:xfrm>
        </p:spPr>
      </p:pic>
      <p:pic>
        <p:nvPicPr>
          <p:cNvPr id="10" name="Picture 9" descr="Graphical user interface, application&#10;&#10;Description automatically generated">
            <a:extLst>
              <a:ext uri="{FF2B5EF4-FFF2-40B4-BE49-F238E27FC236}">
                <a16:creationId xmlns:a16="http://schemas.microsoft.com/office/drawing/2014/main" id="{6084B2FE-313B-0046-9529-4E4F6EAC5A7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263277" y="2720938"/>
            <a:ext cx="3423523" cy="2267339"/>
          </a:xfrm>
          <a:prstGeom prst="rect">
            <a:avLst/>
          </a:prstGeom>
        </p:spPr>
      </p:pic>
      <p:pic>
        <p:nvPicPr>
          <p:cNvPr id="13" name="Picture 12" descr="Text&#10;&#10;Description automatically generated">
            <a:extLst>
              <a:ext uri="{FF2B5EF4-FFF2-40B4-BE49-F238E27FC236}">
                <a16:creationId xmlns:a16="http://schemas.microsoft.com/office/drawing/2014/main" id="{0A691A33-5A02-1440-A695-584B97EF219C}"/>
              </a:ext>
            </a:extLst>
          </p:cNvPr>
          <p:cNvPicPr>
            <a:picLocks noChangeAspect="1"/>
          </p:cNvPicPr>
          <p:nvPr/>
        </p:nvPicPr>
        <p:blipFill>
          <a:blip r:embed="rId7"/>
          <a:stretch>
            <a:fillRect/>
          </a:stretch>
        </p:blipFill>
        <p:spPr>
          <a:xfrm>
            <a:off x="566913" y="4487969"/>
            <a:ext cx="4131437" cy="2092272"/>
          </a:xfrm>
          <a:prstGeom prst="rect">
            <a:avLst/>
          </a:prstGeom>
        </p:spPr>
      </p:pic>
    </p:spTree>
    <p:extLst>
      <p:ext uri="{BB962C8B-B14F-4D97-AF65-F5344CB8AC3E}">
        <p14:creationId xmlns:p14="http://schemas.microsoft.com/office/powerpoint/2010/main" val="3797608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FF58B51-8637-4520-B41C-6DB256CD5F54}" type="slidenum">
              <a:rPr lang="en-US" smtClean="0"/>
              <a:t>23</a:t>
            </a:fld>
            <a:endParaRPr lang="en-US" dirty="0"/>
          </a:p>
        </p:txBody>
      </p:sp>
      <p:sp>
        <p:nvSpPr>
          <p:cNvPr id="8" name="Title 1">
            <a:extLst>
              <a:ext uri="{FF2B5EF4-FFF2-40B4-BE49-F238E27FC236}">
                <a16:creationId xmlns:a16="http://schemas.microsoft.com/office/drawing/2014/main" id="{E603188D-D1E1-4F60-A375-F614B9577F17}"/>
              </a:ext>
            </a:extLst>
          </p:cNvPr>
          <p:cNvSpPr txBox="1">
            <a:spLocks/>
          </p:cNvSpPr>
          <p:nvPr/>
        </p:nvSpPr>
        <p:spPr>
          <a:xfrm>
            <a:off x="609600" y="288713"/>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rgbClr val="FFFFFF"/>
                </a:solidFill>
                <a:latin typeface="Arial"/>
                <a:ea typeface="+mj-ea"/>
                <a:cs typeface="Arial"/>
              </a:defRPr>
            </a:lvl1pPr>
          </a:lstStyle>
          <a:p>
            <a:r>
              <a:rPr lang="en-US" b="1" dirty="0"/>
              <a:t>Blockchain Impact on Accounting:</a:t>
            </a:r>
          </a:p>
        </p:txBody>
      </p:sp>
      <p:pic>
        <p:nvPicPr>
          <p:cNvPr id="9" name="Content Placeholder 8">
            <a:extLst>
              <a:ext uri="{FF2B5EF4-FFF2-40B4-BE49-F238E27FC236}">
                <a16:creationId xmlns:a16="http://schemas.microsoft.com/office/drawing/2014/main" id="{7BF08292-E4AC-4F5E-9096-90D02A04CB8B}"/>
              </a:ext>
            </a:extLst>
          </p:cNvPr>
          <p:cNvPicPr>
            <a:picLocks noGrp="1" noChangeAspect="1"/>
          </p:cNvPicPr>
          <p:nvPr>
            <p:ph idx="1"/>
          </p:nvPr>
        </p:nvPicPr>
        <p:blipFill>
          <a:blip r:embed="rId3"/>
          <a:stretch>
            <a:fillRect/>
          </a:stretch>
        </p:blipFill>
        <p:spPr>
          <a:xfrm>
            <a:off x="1076691" y="1572753"/>
            <a:ext cx="6990617" cy="4642556"/>
          </a:xfrm>
          <a:prstGeom prst="rect">
            <a:avLst/>
          </a:prstGeom>
        </p:spPr>
      </p:pic>
    </p:spTree>
    <p:extLst>
      <p:ext uri="{BB962C8B-B14F-4D97-AF65-F5344CB8AC3E}">
        <p14:creationId xmlns:p14="http://schemas.microsoft.com/office/powerpoint/2010/main" val="449624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9ABC4D8-498C-434A-8B88-9C27C32A053B}"/>
              </a:ext>
            </a:extLst>
          </p:cNvPr>
          <p:cNvSpPr>
            <a:spLocks noGrp="1"/>
          </p:cNvSpPr>
          <p:nvPr>
            <p:ph idx="1"/>
          </p:nvPr>
        </p:nvSpPr>
        <p:spPr>
          <a:solidFill>
            <a:schemeClr val="bg1"/>
          </a:solidFill>
        </p:spPr>
        <p:txBody>
          <a:bodyPr>
            <a:normAutofit lnSpcReduction="10000"/>
          </a:bodyPr>
          <a:lstStyle/>
          <a:p>
            <a:pPr fontAlgn="base"/>
            <a:r>
              <a:rPr lang="en-US" sz="2400" dirty="0">
                <a:solidFill>
                  <a:schemeClr val="tx1"/>
                </a:solidFill>
              </a:rPr>
              <a:t>The ownership and the transactional history becomes one and the same. </a:t>
            </a:r>
          </a:p>
          <a:p>
            <a:pPr fontAlgn="base"/>
            <a:endParaRPr lang="en-US" sz="2400" dirty="0">
              <a:solidFill>
                <a:schemeClr val="tx1"/>
              </a:solidFill>
            </a:endParaRPr>
          </a:p>
          <a:p>
            <a:pPr fontAlgn="base"/>
            <a:r>
              <a:rPr lang="en-US" sz="2400" dirty="0">
                <a:solidFill>
                  <a:schemeClr val="tx1"/>
                </a:solidFill>
              </a:rPr>
              <a:t>Bank reconciliations become obsolete, transaction clearing is essentially reduced to time zero. </a:t>
            </a:r>
          </a:p>
          <a:p>
            <a:pPr fontAlgn="base"/>
            <a:endParaRPr lang="en-US" sz="2400" dirty="0">
              <a:solidFill>
                <a:schemeClr val="tx1"/>
              </a:solidFill>
            </a:endParaRPr>
          </a:p>
          <a:p>
            <a:pPr fontAlgn="base"/>
            <a:r>
              <a:rPr lang="en-US" sz="2400" dirty="0">
                <a:solidFill>
                  <a:schemeClr val="tx1"/>
                </a:solidFill>
              </a:rPr>
              <a:t>In the traditional model entities keep their own version of events in their own accounting system. In the blockchain model, entities will have a shared version of the truth. </a:t>
            </a:r>
          </a:p>
          <a:p>
            <a:pPr fontAlgn="base"/>
            <a:endParaRPr lang="en-US" sz="2400" dirty="0">
              <a:solidFill>
                <a:schemeClr val="tx1"/>
              </a:solidFill>
            </a:endParaRPr>
          </a:p>
          <a:p>
            <a:pPr lvl="1"/>
            <a:r>
              <a:rPr lang="en-US" sz="2000" dirty="0">
                <a:solidFill>
                  <a:schemeClr val="tx1"/>
                </a:solidFill>
              </a:rPr>
              <a:t>For example, a vendor customer relationship will share one version of transactions and potentially eliminate reconciliation.</a:t>
            </a:r>
            <a:r>
              <a:rPr lang="en-US" dirty="0"/>
              <a:t>  </a:t>
            </a:r>
          </a:p>
          <a:p>
            <a:endParaRPr lang="en-US" dirty="0"/>
          </a:p>
        </p:txBody>
      </p:sp>
      <p:sp>
        <p:nvSpPr>
          <p:cNvPr id="4" name="Slide Number Placeholder 3"/>
          <p:cNvSpPr>
            <a:spLocks noGrp="1"/>
          </p:cNvSpPr>
          <p:nvPr>
            <p:ph type="sldNum" sz="quarter" idx="12"/>
          </p:nvPr>
        </p:nvSpPr>
        <p:spPr/>
        <p:txBody>
          <a:bodyPr/>
          <a:lstStyle/>
          <a:p>
            <a:fld id="{3FF58B51-8637-4520-B41C-6DB256CD5F54}" type="slidenum">
              <a:rPr lang="en-US" smtClean="0"/>
              <a:t>24</a:t>
            </a:fld>
            <a:endParaRPr lang="en-US" dirty="0"/>
          </a:p>
        </p:txBody>
      </p:sp>
      <p:sp>
        <p:nvSpPr>
          <p:cNvPr id="8" name="Title 1">
            <a:extLst>
              <a:ext uri="{FF2B5EF4-FFF2-40B4-BE49-F238E27FC236}">
                <a16:creationId xmlns:a16="http://schemas.microsoft.com/office/drawing/2014/main" id="{E603188D-D1E1-4F60-A375-F614B9577F17}"/>
              </a:ext>
            </a:extLst>
          </p:cNvPr>
          <p:cNvSpPr txBox="1">
            <a:spLocks/>
          </p:cNvSpPr>
          <p:nvPr/>
        </p:nvSpPr>
        <p:spPr>
          <a:xfrm>
            <a:off x="609600" y="288713"/>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rgbClr val="FFFFFF"/>
                </a:solidFill>
                <a:latin typeface="Arial"/>
                <a:ea typeface="+mj-ea"/>
                <a:cs typeface="Arial"/>
              </a:defRPr>
            </a:lvl1pPr>
          </a:lstStyle>
          <a:p>
            <a:r>
              <a:rPr lang="en-US" b="1" dirty="0"/>
              <a:t>Blockchain Impact on Accounting:</a:t>
            </a:r>
          </a:p>
        </p:txBody>
      </p:sp>
    </p:spTree>
    <p:extLst>
      <p:ext uri="{BB962C8B-B14F-4D97-AF65-F5344CB8AC3E}">
        <p14:creationId xmlns:p14="http://schemas.microsoft.com/office/powerpoint/2010/main" val="2546348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D11E06-E53A-40EA-BD66-BBA45FAB225D}"/>
              </a:ext>
            </a:extLst>
          </p:cNvPr>
          <p:cNvSpPr/>
          <p:nvPr/>
        </p:nvSpPr>
        <p:spPr>
          <a:xfrm>
            <a:off x="735967" y="1267886"/>
            <a:ext cx="7672066" cy="5453801"/>
          </a:xfrm>
          <a:prstGeom prst="rect">
            <a:avLst/>
          </a:prstGeom>
          <a:solidFill>
            <a:schemeClr val="bg1"/>
          </a:solidFill>
        </p:spPr>
        <p:txBody>
          <a:bodyPr wrap="square">
            <a:spAutoFit/>
          </a:bodyPr>
          <a:lstStyle/>
          <a:p>
            <a:pPr marL="800100" lvl="1" indent="-342900" fontAlgn="base">
              <a:spcBef>
                <a:spcPct val="20000"/>
              </a:spcBef>
              <a:buFont typeface="Arial" panose="020B0604020202020204" pitchFamily="34" charset="0"/>
              <a:buChar char="•"/>
            </a:pPr>
            <a:r>
              <a:rPr lang="en-US" sz="2200" dirty="0">
                <a:latin typeface="Arial"/>
                <a:cs typeface="Arial"/>
              </a:rPr>
              <a:t>Instead of a customer and vendor each keeping a ledger related to the transactions between them, blockchain allows them to share one version of events on one ledger without the need to reconcile. </a:t>
            </a:r>
          </a:p>
          <a:p>
            <a:pPr marL="800100" lvl="1" indent="-342900" fontAlgn="base">
              <a:spcBef>
                <a:spcPct val="20000"/>
              </a:spcBef>
              <a:buFont typeface="Arial" panose="020B0604020202020204" pitchFamily="34" charset="0"/>
              <a:buChar char="•"/>
            </a:pPr>
            <a:endParaRPr lang="en-US" sz="2200" dirty="0">
              <a:latin typeface="Arial"/>
              <a:cs typeface="Arial"/>
            </a:endParaRPr>
          </a:p>
          <a:p>
            <a:pPr marL="800100" lvl="1" indent="-342900" fontAlgn="base">
              <a:spcBef>
                <a:spcPct val="20000"/>
              </a:spcBef>
              <a:buFont typeface="Arial" panose="020B0604020202020204" pitchFamily="34" charset="0"/>
              <a:buChar char="•"/>
            </a:pPr>
            <a:r>
              <a:rPr lang="en-US" sz="2200" dirty="0">
                <a:latin typeface="Arial"/>
                <a:cs typeface="Arial"/>
              </a:rPr>
              <a:t>A controller no longer has to reconcile in the traditional sense of bank accounts. </a:t>
            </a:r>
          </a:p>
          <a:p>
            <a:pPr marL="800100" lvl="1" indent="-342900" fontAlgn="base">
              <a:spcBef>
                <a:spcPct val="20000"/>
              </a:spcBef>
              <a:buFont typeface="Arial" panose="020B0604020202020204" pitchFamily="34" charset="0"/>
              <a:buChar char="•"/>
            </a:pPr>
            <a:endParaRPr lang="en-US" sz="2200" dirty="0">
              <a:latin typeface="Arial"/>
              <a:cs typeface="Arial"/>
            </a:endParaRPr>
          </a:p>
          <a:p>
            <a:pPr marL="800100" lvl="1" indent="-342900" fontAlgn="base">
              <a:spcBef>
                <a:spcPct val="20000"/>
              </a:spcBef>
              <a:buFont typeface="Arial" panose="020B0604020202020204" pitchFamily="34" charset="0"/>
              <a:buChar char="•"/>
            </a:pPr>
            <a:r>
              <a:rPr lang="en-US" sz="2200" dirty="0">
                <a:latin typeface="Arial"/>
                <a:cs typeface="Arial"/>
              </a:rPr>
              <a:t>Cryptocurrency eliminates settlement time and therefore the need to reconcile. </a:t>
            </a:r>
          </a:p>
          <a:p>
            <a:pPr marL="800100" lvl="1" indent="-342900" fontAlgn="base">
              <a:spcBef>
                <a:spcPct val="20000"/>
              </a:spcBef>
              <a:buFont typeface="Arial" panose="020B0604020202020204" pitchFamily="34" charset="0"/>
              <a:buChar char="•"/>
            </a:pPr>
            <a:endParaRPr lang="en-US" sz="2200" dirty="0">
              <a:latin typeface="Arial"/>
              <a:cs typeface="Arial"/>
            </a:endParaRPr>
          </a:p>
          <a:p>
            <a:pPr marL="800100" lvl="1" indent="-342900" fontAlgn="base">
              <a:spcBef>
                <a:spcPct val="20000"/>
              </a:spcBef>
              <a:buFont typeface="Arial" panose="020B0604020202020204" pitchFamily="34" charset="0"/>
              <a:buChar char="•"/>
            </a:pPr>
            <a:r>
              <a:rPr lang="en-US" sz="2200" dirty="0">
                <a:latin typeface="Arial"/>
                <a:cs typeface="Arial"/>
              </a:rPr>
              <a:t>Controllers can focus on higher value work.         </a:t>
            </a:r>
          </a:p>
          <a:p>
            <a:pPr algn="just" fontAlgn="base"/>
            <a:endParaRPr lang="en-US" sz="2000" dirty="0"/>
          </a:p>
          <a:p>
            <a:pPr marL="285750" indent="-285750" algn="just" fontAlgn="base">
              <a:buFont typeface="Arial" panose="020B0604020202020204" pitchFamily="34" charset="0"/>
              <a:buChar char="•"/>
            </a:pPr>
            <a:endParaRPr lang="en-US" dirty="0"/>
          </a:p>
          <a:p>
            <a:pPr algn="just" fontAlgn="base"/>
            <a:endParaRPr lang="en-US" sz="2000" dirty="0"/>
          </a:p>
        </p:txBody>
      </p:sp>
      <p:sp>
        <p:nvSpPr>
          <p:cNvPr id="6" name="Title 1">
            <a:extLst>
              <a:ext uri="{FF2B5EF4-FFF2-40B4-BE49-F238E27FC236}">
                <a16:creationId xmlns:a16="http://schemas.microsoft.com/office/drawing/2014/main" id="{27F842B7-D65B-48A3-804F-6D7B85A9123B}"/>
              </a:ext>
            </a:extLst>
          </p:cNvPr>
          <p:cNvSpPr>
            <a:spLocks noGrp="1"/>
          </p:cNvSpPr>
          <p:nvPr>
            <p:ph type="title"/>
          </p:nvPr>
        </p:nvSpPr>
        <p:spPr>
          <a:xfrm>
            <a:off x="457200" y="136313"/>
            <a:ext cx="8229600" cy="1143000"/>
          </a:xfrm>
        </p:spPr>
        <p:txBody>
          <a:bodyPr>
            <a:normAutofit fontScale="90000"/>
          </a:bodyPr>
          <a:lstStyle/>
          <a:p>
            <a:r>
              <a:rPr lang="en-US" b="1" dirty="0"/>
              <a:t>Blockchain Impact on Accounting:</a:t>
            </a:r>
          </a:p>
        </p:txBody>
      </p:sp>
    </p:spTree>
    <p:extLst>
      <p:ext uri="{BB962C8B-B14F-4D97-AF65-F5344CB8AC3E}">
        <p14:creationId xmlns:p14="http://schemas.microsoft.com/office/powerpoint/2010/main" val="2486637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DBC28C-A7C8-4965-97EA-17D2930130DF}"/>
              </a:ext>
            </a:extLst>
          </p:cNvPr>
          <p:cNvSpPr>
            <a:spLocks noGrp="1"/>
          </p:cNvSpPr>
          <p:nvPr>
            <p:ph idx="1"/>
          </p:nvPr>
        </p:nvSpPr>
        <p:spPr>
          <a:solidFill>
            <a:schemeClr val="bg1"/>
          </a:solidFill>
        </p:spPr>
        <p:txBody>
          <a:bodyPr numCol="1">
            <a:normAutofit/>
          </a:bodyPr>
          <a:lstStyle/>
          <a:p>
            <a:r>
              <a:rPr lang="en-US" sz="2200" dirty="0">
                <a:solidFill>
                  <a:schemeClr val="tx1"/>
                </a:solidFill>
              </a:rPr>
              <a:t>Accountants have a greater opportunity for value added services as non-value added tasks are automated or eliminated.  </a:t>
            </a:r>
          </a:p>
          <a:p>
            <a:pPr marL="0" indent="0">
              <a:buNone/>
            </a:pPr>
            <a:endParaRPr lang="en-US" sz="2200" dirty="0"/>
          </a:p>
          <a:p>
            <a:r>
              <a:rPr lang="en-US" sz="2200" dirty="0">
                <a:solidFill>
                  <a:schemeClr val="tx1"/>
                </a:solidFill>
              </a:rPr>
              <a:t>Currently the Bitcoin blockchain is an immutable ledger but it’s not inherently a double entry accounting system. </a:t>
            </a:r>
          </a:p>
          <a:p>
            <a:pPr marL="0" indent="0">
              <a:buNone/>
            </a:pPr>
            <a:endParaRPr lang="en-US" sz="2800" dirty="0"/>
          </a:p>
          <a:p>
            <a:pPr marL="0" indent="0">
              <a:buNone/>
            </a:pPr>
            <a:endParaRPr lang="en-US" sz="2400" dirty="0"/>
          </a:p>
        </p:txBody>
      </p:sp>
      <p:sp>
        <p:nvSpPr>
          <p:cNvPr id="6" name="Title 1">
            <a:extLst>
              <a:ext uri="{FF2B5EF4-FFF2-40B4-BE49-F238E27FC236}">
                <a16:creationId xmlns:a16="http://schemas.microsoft.com/office/drawing/2014/main" id="{C0855076-3749-4218-8EBB-508928DD0FB3}"/>
              </a:ext>
            </a:extLst>
          </p:cNvPr>
          <p:cNvSpPr>
            <a:spLocks noGrp="1"/>
          </p:cNvSpPr>
          <p:nvPr>
            <p:ph type="title"/>
          </p:nvPr>
        </p:nvSpPr>
        <p:spPr>
          <a:xfrm>
            <a:off x="457200" y="136313"/>
            <a:ext cx="8229600" cy="1143000"/>
          </a:xfrm>
        </p:spPr>
        <p:txBody>
          <a:bodyPr>
            <a:normAutofit fontScale="90000"/>
          </a:bodyPr>
          <a:lstStyle/>
          <a:p>
            <a:r>
              <a:rPr lang="en-US" b="1" dirty="0"/>
              <a:t>Blockchain Impact on Accounting:</a:t>
            </a:r>
          </a:p>
        </p:txBody>
      </p:sp>
    </p:spTree>
    <p:extLst>
      <p:ext uri="{BB962C8B-B14F-4D97-AF65-F5344CB8AC3E}">
        <p14:creationId xmlns:p14="http://schemas.microsoft.com/office/powerpoint/2010/main" val="3229862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DBC28C-A7C8-4965-97EA-17D2930130DF}"/>
              </a:ext>
            </a:extLst>
          </p:cNvPr>
          <p:cNvSpPr>
            <a:spLocks noGrp="1"/>
          </p:cNvSpPr>
          <p:nvPr>
            <p:ph idx="1"/>
          </p:nvPr>
        </p:nvSpPr>
        <p:spPr>
          <a:solidFill>
            <a:schemeClr val="bg1"/>
          </a:solidFill>
        </p:spPr>
        <p:txBody>
          <a:bodyPr numCol="1">
            <a:normAutofit/>
          </a:bodyPr>
          <a:lstStyle/>
          <a:p>
            <a:r>
              <a:rPr lang="en-US" sz="2200" dirty="0">
                <a:solidFill>
                  <a:schemeClr val="tx1"/>
                </a:solidFill>
              </a:rPr>
              <a:t>A blockchain is more like a single entry system recording only the “cash” side of the journal entry between two parties.</a:t>
            </a:r>
          </a:p>
          <a:p>
            <a:endParaRPr lang="en-US" sz="2200" dirty="0">
              <a:solidFill>
                <a:schemeClr val="tx1"/>
              </a:solidFill>
            </a:endParaRPr>
          </a:p>
          <a:p>
            <a:r>
              <a:rPr lang="en-US" sz="2200" dirty="0">
                <a:solidFill>
                  <a:schemeClr val="tx1"/>
                </a:solidFill>
              </a:rPr>
              <a:t>“Triple entry accounting” is a term to describe double entry accounting plus blockchain, with blockchain as the third entry.</a:t>
            </a:r>
          </a:p>
          <a:p>
            <a:pPr marL="0" indent="0">
              <a:buNone/>
            </a:pPr>
            <a:endParaRPr lang="en-US" sz="2400" dirty="0"/>
          </a:p>
        </p:txBody>
      </p:sp>
      <p:sp>
        <p:nvSpPr>
          <p:cNvPr id="6" name="Title 1">
            <a:extLst>
              <a:ext uri="{FF2B5EF4-FFF2-40B4-BE49-F238E27FC236}">
                <a16:creationId xmlns:a16="http://schemas.microsoft.com/office/drawing/2014/main" id="{C0855076-3749-4218-8EBB-508928DD0FB3}"/>
              </a:ext>
            </a:extLst>
          </p:cNvPr>
          <p:cNvSpPr>
            <a:spLocks noGrp="1"/>
          </p:cNvSpPr>
          <p:nvPr>
            <p:ph type="title"/>
          </p:nvPr>
        </p:nvSpPr>
        <p:spPr>
          <a:xfrm>
            <a:off x="457200" y="136313"/>
            <a:ext cx="8229600" cy="1143000"/>
          </a:xfrm>
        </p:spPr>
        <p:txBody>
          <a:bodyPr>
            <a:normAutofit fontScale="90000"/>
          </a:bodyPr>
          <a:lstStyle/>
          <a:p>
            <a:r>
              <a:rPr lang="en-US" b="1" dirty="0"/>
              <a:t>Blockchain Impact on Accounting:</a:t>
            </a:r>
          </a:p>
        </p:txBody>
      </p:sp>
    </p:spTree>
    <p:extLst>
      <p:ext uri="{BB962C8B-B14F-4D97-AF65-F5344CB8AC3E}">
        <p14:creationId xmlns:p14="http://schemas.microsoft.com/office/powerpoint/2010/main" val="2126767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5AD19-401C-438E-B9C8-FF638DD94B85}"/>
              </a:ext>
            </a:extLst>
          </p:cNvPr>
          <p:cNvSpPr>
            <a:spLocks noGrp="1"/>
          </p:cNvSpPr>
          <p:nvPr>
            <p:ph idx="1"/>
          </p:nvPr>
        </p:nvSpPr>
        <p:spPr>
          <a:solidFill>
            <a:schemeClr val="bg1"/>
          </a:solidFill>
        </p:spPr>
        <p:txBody>
          <a:bodyPr/>
          <a:lstStyle/>
          <a:p>
            <a:pPr marL="0" indent="0">
              <a:buNone/>
            </a:pPr>
            <a:r>
              <a:rPr lang="en-US" dirty="0"/>
              <a:t>            </a:t>
            </a:r>
            <a:r>
              <a:rPr lang="en-US" dirty="0">
                <a:solidFill>
                  <a:schemeClr val="accent2"/>
                </a:solidFill>
              </a:rPr>
              <a:t>Accounting Journal Entry</a:t>
            </a:r>
          </a:p>
          <a:p>
            <a:r>
              <a:rPr lang="en-US" sz="2200" dirty="0">
                <a:solidFill>
                  <a:schemeClr val="tx1"/>
                </a:solidFill>
              </a:rPr>
              <a:t>Blockchains are inherently a single entry system. The following is a bitcoin transaction sent from </a:t>
            </a:r>
            <a:r>
              <a:rPr lang="en-US" sz="2200" b="1" dirty="0">
                <a:solidFill>
                  <a:schemeClr val="tx1"/>
                </a:solidFill>
              </a:rPr>
              <a:t>Company A</a:t>
            </a:r>
            <a:r>
              <a:rPr lang="en-US" sz="2200" dirty="0">
                <a:solidFill>
                  <a:schemeClr val="tx1"/>
                </a:solidFill>
              </a:rPr>
              <a:t> to </a:t>
            </a:r>
            <a:r>
              <a:rPr lang="en-US" sz="2200" b="1" dirty="0">
                <a:solidFill>
                  <a:schemeClr val="tx1"/>
                </a:solidFill>
              </a:rPr>
              <a:t>Company B</a:t>
            </a:r>
            <a:r>
              <a:rPr lang="en-US" sz="2200" dirty="0">
                <a:solidFill>
                  <a:schemeClr val="tx1"/>
                </a:solidFill>
              </a:rPr>
              <a:t> for a $1,000 computer.  The is the ”entry” on the blockchain.  </a:t>
            </a:r>
          </a:p>
          <a:p>
            <a:pPr marL="0" indent="0">
              <a:buNone/>
            </a:pPr>
            <a:endParaRPr lang="en-US" sz="2000" dirty="0"/>
          </a:p>
          <a:p>
            <a:pPr marL="0" indent="0">
              <a:buNone/>
            </a:pPr>
            <a:endParaRPr lang="en-US" sz="2000" dirty="0"/>
          </a:p>
        </p:txBody>
      </p:sp>
      <p:sp>
        <p:nvSpPr>
          <p:cNvPr id="4" name="Rectangle 3">
            <a:extLst>
              <a:ext uri="{FF2B5EF4-FFF2-40B4-BE49-F238E27FC236}">
                <a16:creationId xmlns:a16="http://schemas.microsoft.com/office/drawing/2014/main" id="{C0C500A3-C7C7-46B3-A3BA-7F93A1969830}"/>
              </a:ext>
            </a:extLst>
          </p:cNvPr>
          <p:cNvSpPr/>
          <p:nvPr/>
        </p:nvSpPr>
        <p:spPr>
          <a:xfrm>
            <a:off x="846667" y="3806737"/>
            <a:ext cx="7439377" cy="20658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rPr>
              <a:t>Company A                        dr.                      cr.</a:t>
            </a:r>
          </a:p>
          <a:p>
            <a:r>
              <a:rPr lang="en-US" sz="2400" dirty="0">
                <a:solidFill>
                  <a:schemeClr val="tx1"/>
                </a:solidFill>
              </a:rPr>
              <a:t>Bitcoin (in USD)                                        $1,000</a:t>
            </a:r>
          </a:p>
          <a:p>
            <a:r>
              <a:rPr lang="en-US" sz="2400" dirty="0">
                <a:solidFill>
                  <a:schemeClr val="tx1"/>
                </a:solidFill>
              </a:rPr>
              <a:t>Company B                                              </a:t>
            </a:r>
          </a:p>
          <a:p>
            <a:r>
              <a:rPr lang="en-US" sz="2400" dirty="0">
                <a:solidFill>
                  <a:schemeClr val="tx1"/>
                </a:solidFill>
              </a:rPr>
              <a:t>Bitcoin (in USD)             $1,000</a:t>
            </a:r>
          </a:p>
          <a:p>
            <a:pPr algn="ctr"/>
            <a:endParaRPr lang="en-US" dirty="0"/>
          </a:p>
        </p:txBody>
      </p:sp>
      <p:sp>
        <p:nvSpPr>
          <p:cNvPr id="7" name="Title 1">
            <a:extLst>
              <a:ext uri="{FF2B5EF4-FFF2-40B4-BE49-F238E27FC236}">
                <a16:creationId xmlns:a16="http://schemas.microsoft.com/office/drawing/2014/main" id="{8A353A42-9952-4D2B-8C7B-8C6410814DBF}"/>
              </a:ext>
            </a:extLst>
          </p:cNvPr>
          <p:cNvSpPr>
            <a:spLocks noGrp="1"/>
          </p:cNvSpPr>
          <p:nvPr>
            <p:ph type="title"/>
          </p:nvPr>
        </p:nvSpPr>
        <p:spPr>
          <a:xfrm>
            <a:off x="457200" y="136313"/>
            <a:ext cx="8229600" cy="1143000"/>
          </a:xfrm>
        </p:spPr>
        <p:txBody>
          <a:bodyPr>
            <a:normAutofit fontScale="90000"/>
          </a:bodyPr>
          <a:lstStyle/>
          <a:p>
            <a:r>
              <a:rPr lang="en-US" b="1" dirty="0"/>
              <a:t>Blockchain Impact on Accounting:</a:t>
            </a:r>
          </a:p>
        </p:txBody>
      </p:sp>
    </p:spTree>
    <p:extLst>
      <p:ext uri="{BB962C8B-B14F-4D97-AF65-F5344CB8AC3E}">
        <p14:creationId xmlns:p14="http://schemas.microsoft.com/office/powerpoint/2010/main" val="3958181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8DBDB-395D-45DD-BFE2-670A0B28C6AA}"/>
              </a:ext>
            </a:extLst>
          </p:cNvPr>
          <p:cNvSpPr>
            <a:spLocks noGrp="1"/>
          </p:cNvSpPr>
          <p:nvPr>
            <p:ph idx="1"/>
          </p:nvPr>
        </p:nvSpPr>
        <p:spPr>
          <a:solidFill>
            <a:schemeClr val="bg1"/>
          </a:solidFill>
        </p:spPr>
        <p:txBody>
          <a:bodyPr>
            <a:normAutofit/>
          </a:bodyPr>
          <a:lstStyle/>
          <a:p>
            <a:pPr marL="0" indent="0">
              <a:buNone/>
            </a:pPr>
            <a:r>
              <a:rPr lang="en-US" sz="2200" dirty="0">
                <a:solidFill>
                  <a:schemeClr val="tx1"/>
                </a:solidFill>
              </a:rPr>
              <a:t>This is the journal entry </a:t>
            </a:r>
            <a:r>
              <a:rPr lang="en-US" sz="2200" b="1" dirty="0">
                <a:solidFill>
                  <a:schemeClr val="tx1"/>
                </a:solidFill>
              </a:rPr>
              <a:t>Company A </a:t>
            </a:r>
            <a:r>
              <a:rPr lang="en-US" sz="2200" dirty="0">
                <a:solidFill>
                  <a:schemeClr val="tx1"/>
                </a:solidFill>
              </a:rPr>
              <a:t>and </a:t>
            </a:r>
            <a:r>
              <a:rPr lang="en-US" sz="2200" b="1" dirty="0">
                <a:solidFill>
                  <a:schemeClr val="tx1"/>
                </a:solidFill>
              </a:rPr>
              <a:t>Company B</a:t>
            </a:r>
            <a:r>
              <a:rPr lang="en-US" sz="2200" dirty="0">
                <a:solidFill>
                  <a:schemeClr val="tx1"/>
                </a:solidFill>
              </a:rPr>
              <a:t> have to make in their respective accounting systems. </a:t>
            </a:r>
          </a:p>
          <a:p>
            <a:pPr marL="0" indent="0">
              <a:buNone/>
            </a:pPr>
            <a:endParaRPr lang="en-US" dirty="0">
              <a:solidFill>
                <a:schemeClr val="tx1"/>
              </a:solidFill>
            </a:endParaRPr>
          </a:p>
          <a:p>
            <a:pPr marL="0" indent="0">
              <a:buNone/>
            </a:pPr>
            <a:endParaRPr lang="en-US" dirty="0">
              <a:solidFill>
                <a:schemeClr val="tx1"/>
              </a:solidFill>
            </a:endParaRPr>
          </a:p>
        </p:txBody>
      </p:sp>
      <p:sp>
        <p:nvSpPr>
          <p:cNvPr id="5" name="Rectangle 4">
            <a:extLst>
              <a:ext uri="{FF2B5EF4-FFF2-40B4-BE49-F238E27FC236}">
                <a16:creationId xmlns:a16="http://schemas.microsoft.com/office/drawing/2014/main" id="{0175563D-1231-4432-AA78-4553FD87C542}"/>
              </a:ext>
            </a:extLst>
          </p:cNvPr>
          <p:cNvSpPr/>
          <p:nvPr/>
        </p:nvSpPr>
        <p:spPr>
          <a:xfrm>
            <a:off x="575734" y="2743200"/>
            <a:ext cx="7382934" cy="2641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fontAlgn="base"/>
            <a:r>
              <a:rPr lang="en-US" sz="2400" dirty="0">
                <a:solidFill>
                  <a:schemeClr val="tx1"/>
                </a:solidFill>
              </a:rPr>
              <a:t>Company A                   dr.                                  cr.  </a:t>
            </a:r>
          </a:p>
          <a:p>
            <a:pPr fontAlgn="base"/>
            <a:r>
              <a:rPr lang="en-US" sz="2400" dirty="0">
                <a:solidFill>
                  <a:schemeClr val="tx1"/>
                </a:solidFill>
              </a:rPr>
              <a:t>Bitcoin (in USD)                                              $1,000       </a:t>
            </a:r>
          </a:p>
          <a:p>
            <a:pPr fontAlgn="base"/>
            <a:r>
              <a:rPr lang="en-US" sz="2400" dirty="0">
                <a:solidFill>
                  <a:schemeClr val="tx1"/>
                </a:solidFill>
              </a:rPr>
              <a:t>Equipment                  $1,000</a:t>
            </a:r>
          </a:p>
          <a:p>
            <a:pPr fontAlgn="base"/>
            <a:endParaRPr lang="en-US" sz="2400" dirty="0">
              <a:solidFill>
                <a:schemeClr val="tx1"/>
              </a:solidFill>
            </a:endParaRPr>
          </a:p>
          <a:p>
            <a:pPr fontAlgn="base"/>
            <a:r>
              <a:rPr lang="en-US" sz="2400" dirty="0">
                <a:solidFill>
                  <a:schemeClr val="tx1"/>
                </a:solidFill>
              </a:rPr>
              <a:t>Company B                   dr.                                  cr.  </a:t>
            </a:r>
          </a:p>
          <a:p>
            <a:pPr fontAlgn="base"/>
            <a:r>
              <a:rPr lang="en-US" sz="2400" dirty="0">
                <a:solidFill>
                  <a:schemeClr val="tx1"/>
                </a:solidFill>
              </a:rPr>
              <a:t>Bitcoin (in USD)         $1,000</a:t>
            </a:r>
          </a:p>
          <a:p>
            <a:pPr fontAlgn="base"/>
            <a:r>
              <a:rPr lang="en-US" sz="2400" dirty="0">
                <a:solidFill>
                  <a:schemeClr val="tx1"/>
                </a:solidFill>
              </a:rPr>
              <a:t>Sales                                                                 $1,000      </a:t>
            </a:r>
          </a:p>
        </p:txBody>
      </p:sp>
      <p:sp>
        <p:nvSpPr>
          <p:cNvPr id="7" name="Title 1">
            <a:extLst>
              <a:ext uri="{FF2B5EF4-FFF2-40B4-BE49-F238E27FC236}">
                <a16:creationId xmlns:a16="http://schemas.microsoft.com/office/drawing/2014/main" id="{2A03A353-E8AA-4D2D-8236-AEC5758F5605}"/>
              </a:ext>
            </a:extLst>
          </p:cNvPr>
          <p:cNvSpPr>
            <a:spLocks noGrp="1"/>
          </p:cNvSpPr>
          <p:nvPr>
            <p:ph type="title"/>
          </p:nvPr>
        </p:nvSpPr>
        <p:spPr>
          <a:xfrm>
            <a:off x="457200" y="136313"/>
            <a:ext cx="8229600" cy="1143000"/>
          </a:xfrm>
        </p:spPr>
        <p:txBody>
          <a:bodyPr>
            <a:normAutofit fontScale="90000"/>
          </a:bodyPr>
          <a:lstStyle/>
          <a:p>
            <a:r>
              <a:rPr lang="en-US" b="1" dirty="0"/>
              <a:t>Blockchain Impact on Accounting:</a:t>
            </a:r>
          </a:p>
        </p:txBody>
      </p:sp>
    </p:spTree>
    <p:extLst>
      <p:ext uri="{BB962C8B-B14F-4D97-AF65-F5344CB8AC3E}">
        <p14:creationId xmlns:p14="http://schemas.microsoft.com/office/powerpoint/2010/main" val="3995581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p:txBody>
          <a:bodyPr>
            <a:normAutofit/>
          </a:bodyPr>
          <a:lstStyle/>
          <a:p>
            <a:r>
              <a:rPr lang="en-US" dirty="0"/>
              <a:t>A brief currency timeline</a:t>
            </a:r>
          </a:p>
        </p:txBody>
      </p:sp>
      <p:pic>
        <p:nvPicPr>
          <p:cNvPr id="7" name="Content Placeholder 6" descr="Graphical user interface, application&#10;&#10;Description automatically generated">
            <a:extLst>
              <a:ext uri="{FF2B5EF4-FFF2-40B4-BE49-F238E27FC236}">
                <a16:creationId xmlns:a16="http://schemas.microsoft.com/office/drawing/2014/main" id="{0C0B494F-14B2-2148-B690-A88B18545BAA}"/>
              </a:ext>
            </a:extLst>
          </p:cNvPr>
          <p:cNvPicPr>
            <a:picLocks noGrp="1" noChangeAspect="1"/>
          </p:cNvPicPr>
          <p:nvPr>
            <p:ph idx="1"/>
          </p:nvPr>
        </p:nvPicPr>
        <p:blipFill>
          <a:blip r:embed="rId2"/>
          <a:stretch>
            <a:fillRect/>
          </a:stretch>
        </p:blipFill>
        <p:spPr>
          <a:xfrm>
            <a:off x="482381" y="1892995"/>
            <a:ext cx="8179237" cy="3761355"/>
          </a:xfrm>
        </p:spPr>
      </p:pic>
    </p:spTree>
    <p:extLst>
      <p:ext uri="{BB962C8B-B14F-4D97-AF65-F5344CB8AC3E}">
        <p14:creationId xmlns:p14="http://schemas.microsoft.com/office/powerpoint/2010/main" val="1095046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a:solidFill>
            <a:srgbClr val="4FBEA0"/>
          </a:solidFill>
        </p:spPr>
        <p:txBody>
          <a:bodyPr>
            <a:normAutofit fontScale="90000"/>
          </a:bodyPr>
          <a:lstStyle/>
          <a:p>
            <a:r>
              <a:rPr lang="en-US" b="1" dirty="0"/>
              <a:t>How Does a Blockchain work?</a:t>
            </a:r>
          </a:p>
        </p:txBody>
      </p:sp>
      <p:sp>
        <p:nvSpPr>
          <p:cNvPr id="3" name="Content Placeholder 2">
            <a:extLst>
              <a:ext uri="{FF2B5EF4-FFF2-40B4-BE49-F238E27FC236}">
                <a16:creationId xmlns:a16="http://schemas.microsoft.com/office/drawing/2014/main" id="{0BED92D1-30BD-458F-B48F-6B7BBECA2F87}"/>
              </a:ext>
            </a:extLst>
          </p:cNvPr>
          <p:cNvSpPr>
            <a:spLocks noGrp="1"/>
          </p:cNvSpPr>
          <p:nvPr>
            <p:ph idx="1"/>
          </p:nvPr>
        </p:nvSpPr>
        <p:spPr>
          <a:xfrm>
            <a:off x="254000" y="1586091"/>
            <a:ext cx="4024489" cy="4179710"/>
          </a:xfrm>
        </p:spPr>
        <p:txBody>
          <a:bodyPr>
            <a:normAutofit fontScale="62500" lnSpcReduction="20000"/>
          </a:bodyPr>
          <a:lstStyle/>
          <a:p>
            <a:r>
              <a:rPr lang="en-US" sz="2200" b="1" dirty="0">
                <a:solidFill>
                  <a:schemeClr val="tx1"/>
                </a:solidFill>
              </a:rPr>
              <a:t>Blockchain</a:t>
            </a:r>
            <a:r>
              <a:rPr lang="en-US" sz="2200" dirty="0">
                <a:solidFill>
                  <a:schemeClr val="tx1"/>
                </a:solidFill>
              </a:rPr>
              <a:t> is the underlying technology behind digital currency. For nonprofits, their first initiation into the world of blockchain technology is accepting donations of cryptocurrency, such as BitCoin, Ethereum, or Ripple. </a:t>
            </a:r>
          </a:p>
          <a:p>
            <a:endParaRPr lang="en-US" sz="2200" dirty="0">
              <a:solidFill>
                <a:schemeClr val="tx1"/>
              </a:solidFill>
            </a:endParaRPr>
          </a:p>
          <a:p>
            <a:r>
              <a:rPr lang="en-US" sz="2200" dirty="0">
                <a:solidFill>
                  <a:schemeClr val="tx1"/>
                </a:solidFill>
              </a:rPr>
              <a:t>A </a:t>
            </a:r>
            <a:r>
              <a:rPr lang="en-US" sz="2200" b="1" dirty="0">
                <a:solidFill>
                  <a:schemeClr val="tx1"/>
                </a:solidFill>
              </a:rPr>
              <a:t>Blockchain</a:t>
            </a:r>
            <a:r>
              <a:rPr lang="en-US" sz="2200" dirty="0">
                <a:solidFill>
                  <a:schemeClr val="tx1"/>
                </a:solidFill>
              </a:rPr>
              <a:t> is a digital ledger created to capture transactions conducted among various parties in a network. It is a peer-to-peer, internet-based distributed ledger which includes all transactions since its creation. It’s hailed for its transparency and accountability because any changes to a public blockchain can only be seen, or even authorized, by others along the chain.</a:t>
            </a:r>
          </a:p>
          <a:p>
            <a:endParaRPr lang="en-US" sz="2200" dirty="0">
              <a:solidFill>
                <a:schemeClr val="tx1"/>
              </a:solidFill>
            </a:endParaRPr>
          </a:p>
          <a:p>
            <a:r>
              <a:rPr lang="en-US" sz="2200" dirty="0">
                <a:solidFill>
                  <a:schemeClr val="tx1"/>
                </a:solidFill>
              </a:rPr>
              <a:t>Sage Intacct and other similar technology innovation based companies have a strong use cases to implement a </a:t>
            </a:r>
            <a:r>
              <a:rPr lang="en-US" sz="2200" b="1" dirty="0">
                <a:solidFill>
                  <a:schemeClr val="tx1"/>
                </a:solidFill>
              </a:rPr>
              <a:t>Blockchain </a:t>
            </a:r>
            <a:r>
              <a:rPr lang="en-US" sz="2200" dirty="0">
                <a:solidFill>
                  <a:schemeClr val="tx1"/>
                </a:solidFill>
              </a:rPr>
              <a:t>technology in a very near future</a:t>
            </a:r>
          </a:p>
        </p:txBody>
      </p:sp>
      <p:pic>
        <p:nvPicPr>
          <p:cNvPr id="5" name="Picture 4">
            <a:extLst>
              <a:ext uri="{FF2B5EF4-FFF2-40B4-BE49-F238E27FC236}">
                <a16:creationId xmlns:a16="http://schemas.microsoft.com/office/drawing/2014/main" id="{24D2A007-0F15-48E7-8675-27073E5E30B0}"/>
              </a:ext>
            </a:extLst>
          </p:cNvPr>
          <p:cNvPicPr>
            <a:picLocks noChangeAspect="1"/>
          </p:cNvPicPr>
          <p:nvPr/>
        </p:nvPicPr>
        <p:blipFill>
          <a:blip r:embed="rId3"/>
          <a:stretch>
            <a:fillRect/>
          </a:stretch>
        </p:blipFill>
        <p:spPr>
          <a:xfrm>
            <a:off x="4395938" y="1586091"/>
            <a:ext cx="4494062" cy="4179710"/>
          </a:xfrm>
          <a:prstGeom prst="rect">
            <a:avLst/>
          </a:prstGeom>
        </p:spPr>
      </p:pic>
    </p:spTree>
    <p:extLst>
      <p:ext uri="{BB962C8B-B14F-4D97-AF65-F5344CB8AC3E}">
        <p14:creationId xmlns:p14="http://schemas.microsoft.com/office/powerpoint/2010/main" val="13291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3B22249-4DD6-4A2D-9638-F8092D27831E}"/>
              </a:ext>
            </a:extLst>
          </p:cNvPr>
          <p:cNvSpPr>
            <a:spLocks noGrp="1"/>
          </p:cNvSpPr>
          <p:nvPr>
            <p:ph type="title"/>
          </p:nvPr>
        </p:nvSpPr>
        <p:spPr>
          <a:xfrm>
            <a:off x="457200" y="136313"/>
            <a:ext cx="8229600" cy="1143000"/>
          </a:xfrm>
          <a:solidFill>
            <a:srgbClr val="4FBEA0"/>
          </a:solidFill>
        </p:spPr>
        <p:txBody>
          <a:bodyPr>
            <a:normAutofit fontScale="90000"/>
          </a:bodyPr>
          <a:lstStyle/>
          <a:p>
            <a:r>
              <a:rPr lang="en-US" b="1" dirty="0"/>
              <a:t>Blockchain uses beyond cryptocurrency</a:t>
            </a:r>
          </a:p>
        </p:txBody>
      </p:sp>
      <p:sp>
        <p:nvSpPr>
          <p:cNvPr id="4" name="Content Placeholder 3">
            <a:extLst>
              <a:ext uri="{FF2B5EF4-FFF2-40B4-BE49-F238E27FC236}">
                <a16:creationId xmlns:a16="http://schemas.microsoft.com/office/drawing/2014/main" id="{30894CD3-59D1-45D1-93F3-C5A15DF44A34}"/>
              </a:ext>
            </a:extLst>
          </p:cNvPr>
          <p:cNvSpPr>
            <a:spLocks noGrp="1"/>
          </p:cNvSpPr>
          <p:nvPr>
            <p:ph idx="1"/>
          </p:nvPr>
        </p:nvSpPr>
        <p:spPr>
          <a:xfrm>
            <a:off x="174978" y="1453444"/>
            <a:ext cx="8229600" cy="3694289"/>
          </a:xfrm>
        </p:spPr>
        <p:txBody>
          <a:bodyPr>
            <a:normAutofit fontScale="32500" lnSpcReduction="20000"/>
          </a:bodyPr>
          <a:lstStyle/>
          <a:p>
            <a:pPr marL="0" indent="0">
              <a:buNone/>
            </a:pPr>
            <a:r>
              <a:rPr lang="en-US" sz="5200" dirty="0">
                <a:solidFill>
                  <a:schemeClr val="tx1"/>
                </a:solidFill>
              </a:rPr>
              <a:t>Similar to the Internet, blockchain is set to significantly disrupt industries and transform how companies conduct business. Some of blockchain’s current applications include:</a:t>
            </a:r>
          </a:p>
          <a:p>
            <a:pPr marL="0" indent="0">
              <a:buNone/>
            </a:pPr>
            <a:endParaRPr lang="en-US" sz="5200" dirty="0">
              <a:solidFill>
                <a:schemeClr val="tx1"/>
              </a:solidFill>
            </a:endParaRPr>
          </a:p>
          <a:p>
            <a:r>
              <a:rPr lang="en-US" sz="5200" b="1" dirty="0">
                <a:solidFill>
                  <a:schemeClr val="tx1"/>
                </a:solidFill>
              </a:rPr>
              <a:t>Smart contracts </a:t>
            </a:r>
          </a:p>
          <a:p>
            <a:pPr lvl="1"/>
            <a:r>
              <a:rPr lang="en-US" sz="4800" dirty="0">
                <a:solidFill>
                  <a:schemeClr val="tx1"/>
                </a:solidFill>
              </a:rPr>
              <a:t>Self-automated and extremely secure software that can facilitate, verify, and process contracts without a governing authority.</a:t>
            </a:r>
          </a:p>
          <a:p>
            <a:r>
              <a:rPr lang="en-US" sz="5200" b="1" dirty="0">
                <a:solidFill>
                  <a:schemeClr val="tx1"/>
                </a:solidFill>
              </a:rPr>
              <a:t>Payment and money transfers </a:t>
            </a:r>
          </a:p>
          <a:p>
            <a:pPr lvl="1"/>
            <a:r>
              <a:rPr lang="en-US" sz="4800" dirty="0">
                <a:solidFill>
                  <a:schemeClr val="tx1"/>
                </a:solidFill>
              </a:rPr>
              <a:t>Blockchain can also safely and securely facilitate cross-border payments in real time. </a:t>
            </a:r>
          </a:p>
          <a:p>
            <a:r>
              <a:rPr lang="en-US" sz="5200" b="1" dirty="0">
                <a:solidFill>
                  <a:schemeClr val="tx1"/>
                </a:solidFill>
              </a:rPr>
              <a:t>Distributed cloud storage </a:t>
            </a:r>
          </a:p>
          <a:p>
            <a:pPr lvl="1"/>
            <a:r>
              <a:rPr lang="en-US" sz="4800" dirty="0">
                <a:solidFill>
                  <a:schemeClr val="tx1"/>
                </a:solidFill>
              </a:rPr>
              <a:t>Since it’s impossible to corrupt or change data once entered, blockchain could also enhance the security of cloud storage. </a:t>
            </a:r>
          </a:p>
          <a:p>
            <a:endParaRPr lang="en-US" sz="4000" dirty="0"/>
          </a:p>
        </p:txBody>
      </p:sp>
      <p:pic>
        <p:nvPicPr>
          <p:cNvPr id="2" name="Picture 1">
            <a:extLst>
              <a:ext uri="{FF2B5EF4-FFF2-40B4-BE49-F238E27FC236}">
                <a16:creationId xmlns:a16="http://schemas.microsoft.com/office/drawing/2014/main" id="{5D0DA5A8-9DE4-4F39-807E-4A7DC8E8F292}"/>
              </a:ext>
            </a:extLst>
          </p:cNvPr>
          <p:cNvPicPr>
            <a:picLocks noChangeAspect="1"/>
          </p:cNvPicPr>
          <p:nvPr/>
        </p:nvPicPr>
        <p:blipFill>
          <a:blip r:embed="rId3"/>
          <a:stretch>
            <a:fillRect/>
          </a:stretch>
        </p:blipFill>
        <p:spPr>
          <a:xfrm>
            <a:off x="1637947" y="4657990"/>
            <a:ext cx="5533788" cy="1493132"/>
          </a:xfrm>
          <a:prstGeom prst="rect">
            <a:avLst/>
          </a:prstGeom>
        </p:spPr>
      </p:pic>
    </p:spTree>
    <p:extLst>
      <p:ext uri="{BB962C8B-B14F-4D97-AF65-F5344CB8AC3E}">
        <p14:creationId xmlns:p14="http://schemas.microsoft.com/office/powerpoint/2010/main" val="14147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3B22249-4DD6-4A2D-9638-F8092D27831E}"/>
              </a:ext>
            </a:extLst>
          </p:cNvPr>
          <p:cNvSpPr>
            <a:spLocks noGrp="1"/>
          </p:cNvSpPr>
          <p:nvPr>
            <p:ph type="title"/>
          </p:nvPr>
        </p:nvSpPr>
        <p:spPr>
          <a:xfrm>
            <a:off x="457200" y="136313"/>
            <a:ext cx="8229600" cy="1143000"/>
          </a:xfrm>
        </p:spPr>
        <p:txBody>
          <a:bodyPr>
            <a:normAutofit fontScale="90000"/>
          </a:bodyPr>
          <a:lstStyle/>
          <a:p>
            <a:r>
              <a:rPr lang="en-US" b="1" dirty="0"/>
              <a:t>Blockchain Impact on Accounting:</a:t>
            </a:r>
          </a:p>
        </p:txBody>
      </p:sp>
      <p:sp>
        <p:nvSpPr>
          <p:cNvPr id="4" name="Content Placeholder 3">
            <a:extLst>
              <a:ext uri="{FF2B5EF4-FFF2-40B4-BE49-F238E27FC236}">
                <a16:creationId xmlns:a16="http://schemas.microsoft.com/office/drawing/2014/main" id="{30894CD3-59D1-45D1-93F3-C5A15DF44A34}"/>
              </a:ext>
            </a:extLst>
          </p:cNvPr>
          <p:cNvSpPr>
            <a:spLocks noGrp="1"/>
          </p:cNvSpPr>
          <p:nvPr>
            <p:ph idx="1"/>
          </p:nvPr>
        </p:nvSpPr>
        <p:spPr/>
        <p:txBody>
          <a:bodyPr>
            <a:normAutofit/>
          </a:bodyPr>
          <a:lstStyle/>
          <a:p>
            <a:endParaRPr lang="en-US" dirty="0"/>
          </a:p>
          <a:p>
            <a:endParaRPr lang="en-US" dirty="0"/>
          </a:p>
          <a:p>
            <a:endParaRPr lang="en-US" dirty="0"/>
          </a:p>
          <a:p>
            <a:pPr marL="0" indent="0" algn="ctr">
              <a:buNone/>
            </a:pPr>
            <a:r>
              <a:rPr lang="en-US" sz="4000" dirty="0"/>
              <a:t>To Be Continued …</a:t>
            </a:r>
          </a:p>
          <a:p>
            <a:r>
              <a:rPr lang="en-US" sz="1800" dirty="0"/>
              <a:t>Hot and Cold Wallet </a:t>
            </a:r>
          </a:p>
          <a:p>
            <a:r>
              <a:rPr lang="en-US" sz="1800" dirty="0"/>
              <a:t>Private and Public Blockchain, or hybrid </a:t>
            </a:r>
          </a:p>
          <a:p>
            <a:r>
              <a:rPr lang="en-US" sz="1800" dirty="0"/>
              <a:t>ICO and regulations</a:t>
            </a:r>
          </a:p>
          <a:p>
            <a:r>
              <a:rPr lang="en-US" sz="1800" dirty="0"/>
              <a:t>Securities</a:t>
            </a:r>
          </a:p>
          <a:p>
            <a:r>
              <a:rPr lang="en-US" sz="1800" dirty="0"/>
              <a:t>Real-time audit, decreasing fraud to 0%</a:t>
            </a:r>
          </a:p>
          <a:p>
            <a:r>
              <a:rPr lang="en-US" sz="1800" dirty="0"/>
              <a:t>Smart Contracts, </a:t>
            </a:r>
            <a:r>
              <a:rPr lang="en-US" sz="1800" dirty="0" err="1"/>
              <a:t>etc</a:t>
            </a:r>
            <a:endParaRPr lang="en-US" sz="1800" dirty="0"/>
          </a:p>
          <a:p>
            <a:endParaRPr lang="en-US" sz="4000" dirty="0"/>
          </a:p>
        </p:txBody>
      </p:sp>
    </p:spTree>
    <p:extLst>
      <p:ext uri="{BB962C8B-B14F-4D97-AF65-F5344CB8AC3E}">
        <p14:creationId xmlns:p14="http://schemas.microsoft.com/office/powerpoint/2010/main" val="2960286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p:txBody>
          <a:bodyPr>
            <a:normAutofit/>
          </a:bodyPr>
          <a:lstStyle/>
          <a:p>
            <a:r>
              <a:rPr lang="en-US" dirty="0"/>
              <a:t>Pre-cryptocurrency history </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2911B41C-B402-D54F-9DE3-B64EC0FA36CF}"/>
              </a:ext>
            </a:extLst>
          </p:cNvPr>
          <p:cNvPicPr>
            <a:picLocks noGrp="1" noChangeAspect="1"/>
          </p:cNvPicPr>
          <p:nvPr>
            <p:ph idx="1"/>
          </p:nvPr>
        </p:nvPicPr>
        <p:blipFill>
          <a:blip r:embed="rId2"/>
          <a:stretch>
            <a:fillRect/>
          </a:stretch>
        </p:blipFill>
        <p:spPr>
          <a:xfrm>
            <a:off x="1101725" y="1908416"/>
            <a:ext cx="6940550" cy="3930379"/>
          </a:xfrm>
        </p:spPr>
      </p:pic>
    </p:spTree>
    <p:extLst>
      <p:ext uri="{BB962C8B-B14F-4D97-AF65-F5344CB8AC3E}">
        <p14:creationId xmlns:p14="http://schemas.microsoft.com/office/powerpoint/2010/main" val="399522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p:txBody>
          <a:bodyPr>
            <a:normAutofit fontScale="90000"/>
          </a:bodyPr>
          <a:lstStyle/>
          <a:p>
            <a:r>
              <a:rPr lang="en-US" dirty="0"/>
              <a:t>The Bitcoin white paper started it all</a:t>
            </a:r>
          </a:p>
        </p:txBody>
      </p:sp>
      <p:pic>
        <p:nvPicPr>
          <p:cNvPr id="7" name="Content Placeholder 6" descr="Text&#10;&#10;Description automatically generated">
            <a:extLst>
              <a:ext uri="{FF2B5EF4-FFF2-40B4-BE49-F238E27FC236}">
                <a16:creationId xmlns:a16="http://schemas.microsoft.com/office/drawing/2014/main" id="{565685A9-35CE-7547-B4B4-5099AA88FE4F}"/>
              </a:ext>
            </a:extLst>
          </p:cNvPr>
          <p:cNvPicPr>
            <a:picLocks noGrp="1" noChangeAspect="1"/>
          </p:cNvPicPr>
          <p:nvPr>
            <p:ph idx="1"/>
          </p:nvPr>
        </p:nvPicPr>
        <p:blipFill>
          <a:blip r:embed="rId2"/>
          <a:stretch>
            <a:fillRect/>
          </a:stretch>
        </p:blipFill>
        <p:spPr>
          <a:xfrm>
            <a:off x="984250" y="2383631"/>
            <a:ext cx="7175500" cy="2959100"/>
          </a:xfrm>
        </p:spPr>
      </p:pic>
    </p:spTree>
    <p:extLst>
      <p:ext uri="{BB962C8B-B14F-4D97-AF65-F5344CB8AC3E}">
        <p14:creationId xmlns:p14="http://schemas.microsoft.com/office/powerpoint/2010/main" val="2366824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p:txBody>
          <a:bodyPr>
            <a:normAutofit fontScale="90000"/>
          </a:bodyPr>
          <a:lstStyle/>
          <a:p>
            <a:r>
              <a:rPr lang="en-US" dirty="0"/>
              <a:t>Blockchain, cryptocurrency, and Bitcoin</a:t>
            </a:r>
          </a:p>
        </p:txBody>
      </p:sp>
      <p:pic>
        <p:nvPicPr>
          <p:cNvPr id="6" name="Content Placeholder 5" descr="Text, letter&#10;&#10;Description automatically generated">
            <a:extLst>
              <a:ext uri="{FF2B5EF4-FFF2-40B4-BE49-F238E27FC236}">
                <a16:creationId xmlns:a16="http://schemas.microsoft.com/office/drawing/2014/main" id="{A236E218-6F51-DB42-AB02-4BBE49138EE6}"/>
              </a:ext>
            </a:extLst>
          </p:cNvPr>
          <p:cNvPicPr>
            <a:picLocks noGrp="1" noChangeAspect="1"/>
          </p:cNvPicPr>
          <p:nvPr>
            <p:ph idx="1"/>
          </p:nvPr>
        </p:nvPicPr>
        <p:blipFill>
          <a:blip r:embed="rId2"/>
          <a:stretch>
            <a:fillRect/>
          </a:stretch>
        </p:blipFill>
        <p:spPr>
          <a:xfrm>
            <a:off x="457200" y="1964790"/>
            <a:ext cx="7977673" cy="3540271"/>
          </a:xfrm>
        </p:spPr>
      </p:pic>
    </p:spTree>
    <p:extLst>
      <p:ext uri="{BB962C8B-B14F-4D97-AF65-F5344CB8AC3E}">
        <p14:creationId xmlns:p14="http://schemas.microsoft.com/office/powerpoint/2010/main" val="162211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p:txBody>
          <a:bodyPr>
            <a:normAutofit fontScale="90000"/>
          </a:bodyPr>
          <a:lstStyle/>
          <a:p>
            <a:r>
              <a:rPr lang="en-US" dirty="0"/>
              <a:t>Blockchain, cryptocurrency, and Bitcoin</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5EBC006D-91AD-3B4A-8F8F-34F9E5CA3B72}"/>
              </a:ext>
            </a:extLst>
          </p:cNvPr>
          <p:cNvPicPr>
            <a:picLocks noGrp="1" noChangeAspect="1"/>
          </p:cNvPicPr>
          <p:nvPr>
            <p:ph idx="1"/>
          </p:nvPr>
        </p:nvPicPr>
        <p:blipFill>
          <a:blip r:embed="rId2"/>
          <a:stretch>
            <a:fillRect/>
          </a:stretch>
        </p:blipFill>
        <p:spPr>
          <a:xfrm>
            <a:off x="876300" y="2307431"/>
            <a:ext cx="7391400" cy="3111500"/>
          </a:xfrm>
        </p:spPr>
      </p:pic>
    </p:spTree>
    <p:extLst>
      <p:ext uri="{BB962C8B-B14F-4D97-AF65-F5344CB8AC3E}">
        <p14:creationId xmlns:p14="http://schemas.microsoft.com/office/powerpoint/2010/main" val="906660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p:txBody>
          <a:bodyPr>
            <a:normAutofit fontScale="90000"/>
          </a:bodyPr>
          <a:lstStyle/>
          <a:p>
            <a:r>
              <a:rPr lang="en-US" dirty="0"/>
              <a:t>Birth of Bitcoin and the blockchain </a:t>
            </a:r>
          </a:p>
        </p:txBody>
      </p:sp>
      <p:pic>
        <p:nvPicPr>
          <p:cNvPr id="6" name="Content Placeholder 5" descr="Text&#10;&#10;Description automatically generated">
            <a:extLst>
              <a:ext uri="{FF2B5EF4-FFF2-40B4-BE49-F238E27FC236}">
                <a16:creationId xmlns:a16="http://schemas.microsoft.com/office/drawing/2014/main" id="{465B0A33-DBF7-3B4F-ABF6-AB1E03C176D6}"/>
              </a:ext>
            </a:extLst>
          </p:cNvPr>
          <p:cNvPicPr>
            <a:picLocks noGrp="1" noChangeAspect="1"/>
          </p:cNvPicPr>
          <p:nvPr>
            <p:ph idx="1"/>
          </p:nvPr>
        </p:nvPicPr>
        <p:blipFill>
          <a:blip r:embed="rId3"/>
          <a:stretch>
            <a:fillRect/>
          </a:stretch>
        </p:blipFill>
        <p:spPr>
          <a:xfrm>
            <a:off x="236894" y="1742281"/>
            <a:ext cx="4826000" cy="3263900"/>
          </a:xfrm>
        </p:spPr>
      </p:pic>
      <p:pic>
        <p:nvPicPr>
          <p:cNvPr id="9" name="Picture 8" descr="A close up of a coin&#10;&#10;Description automatically generated with medium confidence">
            <a:extLst>
              <a:ext uri="{FF2B5EF4-FFF2-40B4-BE49-F238E27FC236}">
                <a16:creationId xmlns:a16="http://schemas.microsoft.com/office/drawing/2014/main" id="{0E575369-81C2-B846-9C83-93A7FE65158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24151" y="1908626"/>
            <a:ext cx="3582955" cy="3040747"/>
          </a:xfrm>
          <a:prstGeom prst="rect">
            <a:avLst/>
          </a:prstGeom>
        </p:spPr>
      </p:pic>
      <p:sp>
        <p:nvSpPr>
          <p:cNvPr id="10" name="TextBox 9">
            <a:extLst>
              <a:ext uri="{FF2B5EF4-FFF2-40B4-BE49-F238E27FC236}">
                <a16:creationId xmlns:a16="http://schemas.microsoft.com/office/drawing/2014/main" id="{DB935E84-690D-384C-956C-92705E36B2DE}"/>
              </a:ext>
            </a:extLst>
          </p:cNvPr>
          <p:cNvSpPr txBox="1"/>
          <p:nvPr/>
        </p:nvSpPr>
        <p:spPr>
          <a:xfrm>
            <a:off x="4572000" y="6720056"/>
            <a:ext cx="4572000" cy="230832"/>
          </a:xfrm>
          <a:prstGeom prst="rect">
            <a:avLst/>
          </a:prstGeom>
          <a:noFill/>
        </p:spPr>
        <p:txBody>
          <a:bodyPr wrap="square" rtlCol="0">
            <a:spAutoFit/>
          </a:bodyPr>
          <a:lstStyle/>
          <a:p>
            <a:r>
              <a:rPr lang="en-US" sz="900" dirty="0">
                <a:hlinkClick r:id="rId5" tooltip="http://www.news.uct.ac.za/article/-2017-12-05-bitcoin-is-a-highly-speculative-investment-why-caution-is-required"/>
              </a:rPr>
              <a:t>This Photo</a:t>
            </a:r>
            <a:r>
              <a:rPr lang="en-US" sz="900" dirty="0"/>
              <a:t> by Unknown Author is licensed under </a:t>
            </a:r>
            <a:r>
              <a:rPr lang="en-US" sz="900" dirty="0">
                <a:hlinkClick r:id="rId6" tooltip="https://creativecommons.org/licenses/by-nd/3.0/"/>
              </a:rPr>
              <a:t>CC BY-ND</a:t>
            </a:r>
            <a:endParaRPr lang="en-US" sz="900" dirty="0"/>
          </a:p>
        </p:txBody>
      </p:sp>
    </p:spTree>
    <p:extLst>
      <p:ext uri="{BB962C8B-B14F-4D97-AF65-F5344CB8AC3E}">
        <p14:creationId xmlns:p14="http://schemas.microsoft.com/office/powerpoint/2010/main" val="643357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4FBE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7E17-EDF2-3B4B-B31A-DED1EDC0CFE5}"/>
              </a:ext>
            </a:extLst>
          </p:cNvPr>
          <p:cNvSpPr>
            <a:spLocks noGrp="1"/>
          </p:cNvSpPr>
          <p:nvPr>
            <p:ph type="title"/>
          </p:nvPr>
        </p:nvSpPr>
        <p:spPr/>
        <p:txBody>
          <a:bodyPr>
            <a:normAutofit fontScale="90000"/>
          </a:bodyPr>
          <a:lstStyle/>
          <a:p>
            <a:r>
              <a:rPr lang="en-US" dirty="0"/>
              <a:t>Bitcoin and blockchain characteristics</a:t>
            </a:r>
          </a:p>
        </p:txBody>
      </p:sp>
      <p:pic>
        <p:nvPicPr>
          <p:cNvPr id="7" name="Picture 6" descr="A picture containing brick, tiled&#10;&#10;Description automatically generated">
            <a:extLst>
              <a:ext uri="{FF2B5EF4-FFF2-40B4-BE49-F238E27FC236}">
                <a16:creationId xmlns:a16="http://schemas.microsoft.com/office/drawing/2014/main" id="{E88BF84B-E81C-7A4E-BF8C-9DFF8BC47F11}"/>
              </a:ext>
            </a:extLst>
          </p:cNvPr>
          <p:cNvPicPr>
            <a:picLocks noChangeAspect="1"/>
          </p:cNvPicPr>
          <p:nvPr/>
        </p:nvPicPr>
        <p:blipFill>
          <a:blip r:embed="rId3"/>
          <a:stretch>
            <a:fillRect/>
          </a:stretch>
        </p:blipFill>
        <p:spPr>
          <a:xfrm>
            <a:off x="4800600" y="1424474"/>
            <a:ext cx="3886200" cy="4419600"/>
          </a:xfrm>
          <a:prstGeom prst="rect">
            <a:avLst/>
          </a:prstGeom>
        </p:spPr>
      </p:pic>
      <p:pic>
        <p:nvPicPr>
          <p:cNvPr id="11" name="Picture 10" descr="Text&#10;&#10;Description automatically generated">
            <a:extLst>
              <a:ext uri="{FF2B5EF4-FFF2-40B4-BE49-F238E27FC236}">
                <a16:creationId xmlns:a16="http://schemas.microsoft.com/office/drawing/2014/main" id="{190F163E-33F5-A749-A10B-9424EA646BB7}"/>
              </a:ext>
            </a:extLst>
          </p:cNvPr>
          <p:cNvPicPr>
            <a:picLocks noChangeAspect="1"/>
          </p:cNvPicPr>
          <p:nvPr/>
        </p:nvPicPr>
        <p:blipFill>
          <a:blip r:embed="rId4"/>
          <a:stretch>
            <a:fillRect/>
          </a:stretch>
        </p:blipFill>
        <p:spPr>
          <a:xfrm>
            <a:off x="457199" y="1847849"/>
            <a:ext cx="4298983" cy="3769179"/>
          </a:xfrm>
          <a:prstGeom prst="rect">
            <a:avLst/>
          </a:prstGeom>
        </p:spPr>
      </p:pic>
    </p:spTree>
    <p:extLst>
      <p:ext uri="{BB962C8B-B14F-4D97-AF65-F5344CB8AC3E}">
        <p14:creationId xmlns:p14="http://schemas.microsoft.com/office/powerpoint/2010/main" val="545254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4166</TotalTime>
  <Words>1373</Words>
  <Application>Microsoft Macintosh PowerPoint</Application>
  <PresentationFormat>On-screen Show (4:3)</PresentationFormat>
  <Paragraphs>157</Paragraphs>
  <Slides>32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Objectives</vt:lpstr>
      <vt:lpstr>Fundamentals of money/currency </vt:lpstr>
      <vt:lpstr>A brief currency timeline</vt:lpstr>
      <vt:lpstr>Pre-cryptocurrency history </vt:lpstr>
      <vt:lpstr>The Bitcoin white paper started it all</vt:lpstr>
      <vt:lpstr>Blockchain, cryptocurrency, and Bitcoin</vt:lpstr>
      <vt:lpstr>Blockchain, cryptocurrency, and Bitcoin</vt:lpstr>
      <vt:lpstr>Birth of Bitcoin and the blockchain </vt:lpstr>
      <vt:lpstr>Bitcoin and blockchain characteristics</vt:lpstr>
      <vt:lpstr>Bitcoin, gold, and the fundamentals of money</vt:lpstr>
      <vt:lpstr> Bitcoin and blockchain: Additional characteristics  </vt:lpstr>
      <vt:lpstr> The distinction of the record versus ownership </vt:lpstr>
      <vt:lpstr> Bitcoin characteristics summarized </vt:lpstr>
      <vt:lpstr>What is Blockchain?</vt:lpstr>
      <vt:lpstr>Blockchain: Core Components of Technology</vt:lpstr>
      <vt:lpstr>Core component 1: The ledger</vt:lpstr>
      <vt:lpstr>Core component 2: Peer-to-peer network</vt:lpstr>
      <vt:lpstr>Core component 3: Consensus mechanism</vt:lpstr>
      <vt:lpstr>Core component 4: Incentive mechanism</vt:lpstr>
      <vt:lpstr>Core component 4: Incentive mechanism - POW</vt:lpstr>
      <vt:lpstr>Consensus algorithms: Proof of work versus proof of stake</vt:lpstr>
      <vt:lpstr>Cryptocurrency wallets</vt:lpstr>
      <vt:lpstr>PowerPoint Presentation</vt:lpstr>
      <vt:lpstr>PowerPoint Presentation</vt:lpstr>
      <vt:lpstr>Blockchain Impact on Accounting:</vt:lpstr>
      <vt:lpstr>Blockchain Impact on Accounting:</vt:lpstr>
      <vt:lpstr>Blockchain Impact on Accounting:</vt:lpstr>
      <vt:lpstr>Blockchain Impact on Accounting:</vt:lpstr>
      <vt:lpstr>Blockchain Impact on Accounting:</vt:lpstr>
      <vt:lpstr>How Does a Blockchain work?</vt:lpstr>
      <vt:lpstr>Blockchain uses beyond cryptocurrency</vt:lpstr>
      <vt:lpstr>Blockchain Impact on Accounting: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jliaw@kiwipartners.com</dc:creator>
  <cp:lastModifiedBy>ketevan koraia</cp:lastModifiedBy>
  <cp:revision>314</cp:revision>
  <dcterms:created xsi:type="dcterms:W3CDTF">2016-12-19T21:23:55Z</dcterms:created>
  <dcterms:modified xsi:type="dcterms:W3CDTF">2022-03-01T01:53:14Z</dcterms:modified>
</cp:coreProperties>
</file>